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801600" cy="9601200" type="A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ECFF"/>
    <a:srgbClr val="0000FF"/>
    <a:srgbClr val="9900CC"/>
    <a:srgbClr val="FFFFCC"/>
    <a:srgbClr val="CCFFCC"/>
    <a:srgbClr val="FFCCFF"/>
    <a:srgbClr val="FF99FF"/>
    <a:srgbClr val="FFE5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94333" autoAdjust="0"/>
  </p:normalViewPr>
  <p:slideViewPr>
    <p:cSldViewPr snapToGrid="0">
      <p:cViewPr varScale="1">
        <p:scale>
          <a:sx n="91" d="100"/>
          <a:sy n="91" d="100"/>
        </p:scale>
        <p:origin x="14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B83-4E21-4B68-BBB5-50DBDF937067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E41B-1BC2-498F-98F8-C7EFD1085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45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B83-4E21-4B68-BBB5-50DBDF937067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E41B-1BC2-498F-98F8-C7EFD1085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0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B83-4E21-4B68-BBB5-50DBDF937067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E41B-1BC2-498F-98F8-C7EFD1085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90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B83-4E21-4B68-BBB5-50DBDF937067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E41B-1BC2-498F-98F8-C7EFD1085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66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B83-4E21-4B68-BBB5-50DBDF937067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E41B-1BC2-498F-98F8-C7EFD1085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15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B83-4E21-4B68-BBB5-50DBDF937067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E41B-1BC2-498F-98F8-C7EFD1085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7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B83-4E21-4B68-BBB5-50DBDF937067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E41B-1BC2-498F-98F8-C7EFD1085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72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B83-4E21-4B68-BBB5-50DBDF937067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E41B-1BC2-498F-98F8-C7EFD1085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50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B83-4E21-4B68-BBB5-50DBDF937067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E41B-1BC2-498F-98F8-C7EFD1085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80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B83-4E21-4B68-BBB5-50DBDF937067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E41B-1BC2-498F-98F8-C7EFD1085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75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B83-4E21-4B68-BBB5-50DBDF937067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E41B-1BC2-498F-98F8-C7EFD1085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34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C1B83-4E21-4B68-BBB5-50DBDF937067}" type="datetimeFigureOut">
              <a:rPr kumimoji="1" lang="ja-JP" altLang="en-US" smtClean="0"/>
              <a:t>2025/6/4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7E41B-1BC2-498F-98F8-C7EFD1085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9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hyperlink" Target="https://en.wikipedia.org/wiki/Goalkeeper-Gate_Foundation" TargetMode="Externa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11" Type="http://schemas.openxmlformats.org/officeDocument/2006/relationships/image" Target="../media/image1.emf"/><Relationship Id="rId5" Type="http://schemas.openxmlformats.org/officeDocument/2006/relationships/image" Target="../media/image3.png"/><Relationship Id="rId15" Type="http://schemas.openxmlformats.org/officeDocument/2006/relationships/image" Target="../media/image9.jpeg"/><Relationship Id="rId10" Type="http://schemas.openxmlformats.org/officeDocument/2006/relationships/oleObject" Target="../embeddings/oleObject1.bin"/><Relationship Id="rId4" Type="http://schemas.openxmlformats.org/officeDocument/2006/relationships/hyperlink" Target="mailto:Shiinamachi-e@city.toshima.ed.jp" TargetMode="External"/><Relationship Id="rId9" Type="http://schemas.openxmlformats.org/officeDocument/2006/relationships/image" Target="../media/image5.gif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https://en.wikipedia.org/wiki/Goalkeeper-Gate_Foundation" TargetMode="External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hyperlink" Target="https://publicdomainq.net/three-trees-0035355/" TargetMode="External"/><Relationship Id="rId21" Type="http://schemas.openxmlformats.org/officeDocument/2006/relationships/image" Target="../media/image20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0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24" Type="http://schemas.openxmlformats.org/officeDocument/2006/relationships/image" Target="../media/image23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hyperlink" Target="http://publicdomainq.net/school-building-0008297/" TargetMode="External"/><Relationship Id="rId19" Type="http://schemas.openxmlformats.org/officeDocument/2006/relationships/image" Target="../media/image18.jpeg"/><Relationship Id="rId4" Type="http://schemas.openxmlformats.org/officeDocument/2006/relationships/image" Target="../media/image11.pn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82A5ED3-AE6F-4910-8E74-70C9B8DAD6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64" y="616272"/>
            <a:ext cx="643996" cy="5954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F100E7-57E5-46C7-8B2F-A83C29E9BB44}"/>
              </a:ext>
            </a:extLst>
          </p:cNvPr>
          <p:cNvSpPr txBox="1"/>
          <p:nvPr/>
        </p:nvSpPr>
        <p:spPr>
          <a:xfrm>
            <a:off x="6941821" y="1666626"/>
            <a:ext cx="5764845" cy="878496"/>
          </a:xfrm>
          <a:prstGeom prst="rect">
            <a:avLst/>
          </a:prstGeom>
          <a:solidFill>
            <a:srgbClr val="FFE5FF"/>
          </a:solidFill>
        </p:spPr>
        <p:txBody>
          <a:bodyPr wrap="square" lIns="180000" tIns="54000" rIns="108000" bIns="54000">
            <a:spAutoFit/>
          </a:bodyPr>
          <a:lstStyle/>
          <a:p>
            <a:pPr algn="just" fontAlgn="base" hangingPunct="0">
              <a:lnSpc>
                <a:spcPts val="1200"/>
              </a:lnSpc>
            </a:pPr>
            <a:r>
              <a:rPr lang="ja-JP" altLang="ja-JP" sz="11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〒</a:t>
            </a:r>
            <a:r>
              <a:rPr lang="en-US" altLang="ja-JP" sz="11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171-0052</a:t>
            </a:r>
            <a:r>
              <a:rPr lang="ja-JP" altLang="ja-JP" sz="11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　</a:t>
            </a:r>
            <a:r>
              <a:rPr lang="ja-JP" altLang="en-US" sz="11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　</a:t>
            </a:r>
            <a:r>
              <a:rPr lang="ja-JP" altLang="ja-JP" sz="11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東京都豊島区南長崎４丁目３０番５号</a:t>
            </a:r>
            <a:endParaRPr lang="ja-JP" altLang="ja-JP" sz="1100" kern="100" dirty="0">
              <a:effectLst/>
              <a:latin typeface="ＭＳ Ｐ明朝" panose="02020600040205080304" pitchFamily="18" charset="-128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pPr algn="just" fontAlgn="base" hangingPunct="0">
              <a:lnSpc>
                <a:spcPts val="1200"/>
              </a:lnSpc>
            </a:pPr>
            <a:r>
              <a:rPr lang="ja-JP" altLang="en-US" sz="11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　　　　　　　　　　　</a:t>
            </a:r>
            <a:r>
              <a:rPr lang="ja-JP" altLang="ja-JP" sz="1000" kern="0" spc="10" dirty="0" smtClean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電話</a:t>
            </a:r>
            <a:r>
              <a:rPr lang="ja-JP" altLang="ja-JP" sz="10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　</a:t>
            </a:r>
            <a:r>
              <a:rPr lang="ja-JP" altLang="en-US" sz="10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　　　</a:t>
            </a:r>
            <a:r>
              <a:rPr lang="en-US" altLang="ja-JP" sz="10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03</a:t>
            </a:r>
            <a:r>
              <a:rPr lang="ja-JP" altLang="en-US" sz="10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（</a:t>
            </a:r>
            <a:r>
              <a:rPr lang="en-US" altLang="ja-JP" sz="10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3953</a:t>
            </a:r>
            <a:r>
              <a:rPr lang="ja-JP" altLang="en-US" sz="10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）</a:t>
            </a:r>
            <a:r>
              <a:rPr lang="en-US" altLang="ja-JP" sz="10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6461</a:t>
            </a:r>
            <a:r>
              <a:rPr lang="ja-JP" altLang="en-US" sz="10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～</a:t>
            </a:r>
            <a:r>
              <a:rPr lang="en-US" altLang="ja-JP" sz="10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2</a:t>
            </a:r>
            <a:endParaRPr lang="ja-JP" altLang="ja-JP" sz="1000" kern="100" dirty="0">
              <a:effectLst/>
              <a:latin typeface="ＭＳ Ｐ明朝" panose="02020600040205080304" pitchFamily="18" charset="-128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pPr algn="just" fontAlgn="base" hangingPunct="0">
              <a:lnSpc>
                <a:spcPts val="1200"/>
              </a:lnSpc>
            </a:pPr>
            <a:r>
              <a:rPr lang="ja-JP" altLang="en-US" sz="10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　　　　　　　　　　　　</a:t>
            </a:r>
            <a:r>
              <a:rPr lang="en-US" altLang="ja-JP" sz="10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FAX</a:t>
            </a:r>
            <a:r>
              <a:rPr lang="ja-JP" altLang="en-US" sz="10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　　　　</a:t>
            </a:r>
            <a:r>
              <a:rPr lang="en-US" altLang="ja-JP" sz="10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03</a:t>
            </a:r>
            <a:r>
              <a:rPr lang="ja-JP" altLang="en-US" sz="10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（</a:t>
            </a:r>
            <a:r>
              <a:rPr lang="en-US" altLang="ja-JP" sz="10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5982</a:t>
            </a:r>
            <a:r>
              <a:rPr lang="ja-JP" altLang="en-US" sz="10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）</a:t>
            </a:r>
            <a:r>
              <a:rPr lang="en-US" altLang="ja-JP" sz="10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0851</a:t>
            </a:r>
            <a:endParaRPr lang="ja-JP" altLang="ja-JP" sz="1000" kern="100" dirty="0">
              <a:effectLst/>
              <a:latin typeface="ＭＳ Ｐ明朝" panose="02020600040205080304" pitchFamily="18" charset="-128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pPr algn="just" fontAlgn="base" hangingPunct="0">
              <a:lnSpc>
                <a:spcPts val="1200"/>
              </a:lnSpc>
            </a:pPr>
            <a:r>
              <a:rPr lang="en-US" altLang="ja-JP" sz="1000" kern="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URL</a:t>
            </a:r>
            <a:r>
              <a:rPr lang="ja-JP" altLang="en-US" sz="1000" kern="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　　　　　</a:t>
            </a:r>
            <a:r>
              <a:rPr lang="en-US" altLang="ja-JP" sz="1000" kern="0" spc="10" dirty="0" smtClean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http</a:t>
            </a:r>
            <a:r>
              <a:rPr lang="en-US" altLang="ja-JP" sz="1000" kern="0" spc="10" dirty="0">
                <a:solidFill>
                  <a:srgbClr val="000000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://www.toshima.schoolweb.ne.jp/shiinamachi_e/</a:t>
            </a:r>
            <a:endParaRPr lang="ja-JP" altLang="ja-JP" sz="1000" kern="100" dirty="0">
              <a:effectLst/>
              <a:latin typeface="ＭＳ Ｐ明朝" panose="02020600040205080304" pitchFamily="18" charset="-128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ja-JP" sz="1000" kern="0" spc="1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cs typeface="ＭＳ 明朝" panose="02020609040205080304" pitchFamily="17" charset="-128"/>
              </a:rPr>
              <a:t>E-mail</a:t>
            </a:r>
            <a:r>
              <a:rPr lang="ja-JP" altLang="ja-JP" sz="1000" kern="0" spc="10" dirty="0">
                <a:solidFill>
                  <a:srgbClr val="000000"/>
                </a:solidFill>
                <a:effectLst/>
                <a:ea typeface="ＭＳ 明朝" panose="02020609040205080304" pitchFamily="17" charset="-128"/>
                <a:cs typeface="ＭＳ 明朝" panose="02020609040205080304" pitchFamily="17" charset="-128"/>
              </a:rPr>
              <a:t>　　</a:t>
            </a:r>
            <a:r>
              <a:rPr lang="en-US" altLang="ja-JP" sz="1000" u="sng" kern="0" spc="10" dirty="0">
                <a:solidFill>
                  <a:srgbClr val="0000FF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  <a:hlinkClick r:id="rId4"/>
              </a:rPr>
              <a:t>Shiinamachi-e@city.toshima.ed.jp</a:t>
            </a:r>
            <a:r>
              <a:rPr lang="ja-JP" altLang="en-US" sz="1000" u="sng" kern="0" spc="10" dirty="0">
                <a:solidFill>
                  <a:srgbClr val="0000FF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  <a:cs typeface="ＭＳ 明朝" panose="02020609040205080304" pitchFamily="17" charset="-128"/>
              </a:rPr>
              <a:t>　</a:t>
            </a:r>
            <a:endParaRPr lang="ja-JP" altLang="en-US" sz="1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7" name="テキスト ボックス 6">
            <a:extLst>
              <a:ext uri="{FF2B5EF4-FFF2-40B4-BE49-F238E27FC236}">
                <a16:creationId xmlns:a16="http://schemas.microsoft.com/office/drawing/2014/main" id="{E013091D-0C0F-446B-8917-17239E23E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901" y="6771503"/>
            <a:ext cx="5852766" cy="2540793"/>
          </a:xfrm>
          <a:prstGeom prst="rect">
            <a:avLst/>
          </a:prstGeom>
          <a:gradFill flip="none" rotWithShape="1">
            <a:gsLst>
              <a:gs pos="49640">
                <a:srgbClr val="FFFDF7"/>
              </a:gs>
              <a:gs pos="56000">
                <a:schemeClr val="bg1"/>
              </a:gs>
              <a:gs pos="40000">
                <a:schemeClr val="accent4">
                  <a:lumMod val="5000"/>
                  <a:lumOff val="95000"/>
                </a:schemeClr>
              </a:gs>
              <a:gs pos="3000">
                <a:srgbClr val="FFCCFF"/>
              </a:gs>
              <a:gs pos="100000">
                <a:srgbClr val="FFCCFF"/>
              </a:gs>
            </a:gsLst>
            <a:lin ang="13500000" scaled="1"/>
            <a:tileRect/>
          </a:gradFill>
          <a:ln w="18000">
            <a:noFill/>
            <a:miter lim="800000"/>
            <a:headEnd/>
            <a:tailEnd/>
          </a:ln>
          <a:effectLst>
            <a:innerShdw blurRad="63500" dist="50800" dir="2700000">
              <a:srgbClr val="CCCC00">
                <a:alpha val="49804"/>
              </a:srgbClr>
            </a:innerShdw>
          </a:effectLst>
        </p:spPr>
        <p:txBody>
          <a:bodyPr rot="0" vert="eaVert" wrap="square" lIns="72000" tIns="72000" rIns="72000" bIns="72000" anchor="t" anchorCtr="0" upright="1">
            <a:noAutofit/>
          </a:bodyPr>
          <a:lstStyle/>
          <a:p>
            <a:pPr indent="370840" algn="just">
              <a:lnSpc>
                <a:spcPts val="2200"/>
              </a:lnSpc>
            </a:pPr>
            <a:r>
              <a:rPr lang="ja-JP" sz="1600" kern="100" spc="30" dirty="0">
                <a:effectLst/>
                <a:latin typeface="Century" panose="02040604050505020304" pitchFamily="18" charset="0"/>
                <a:ea typeface="AR行書体B" panose="03000809000000000000" pitchFamily="65" charset="-128"/>
                <a:cs typeface="Times New Roman" panose="02020603050405020304" pitchFamily="18" charset="0"/>
              </a:rPr>
              <a:t>校　　歌</a:t>
            </a:r>
            <a:endParaRPr lang="ja-JP" sz="11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r">
              <a:lnSpc>
                <a:spcPts val="2200"/>
              </a:lnSpc>
            </a:pPr>
            <a:r>
              <a:rPr lang="ja-JP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作詞　勝　　承夫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algn="r">
              <a:lnSpc>
                <a:spcPts val="2200"/>
              </a:lnSpc>
            </a:pPr>
            <a:r>
              <a:rPr lang="ja-JP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作曲　平井康三郎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algn="l">
              <a:lnSpc>
                <a:spcPts val="2200"/>
              </a:lnSpc>
            </a:pPr>
            <a:r>
              <a:rPr lang="en-US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一　文化花咲く東京の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indent="403225" algn="just">
              <a:lnSpc>
                <a:spcPts val="2000"/>
              </a:lnSpc>
            </a:pPr>
            <a:r>
              <a:rPr lang="ja-JP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光は日々に新しく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indent="403225" algn="just">
              <a:lnSpc>
                <a:spcPts val="2000"/>
              </a:lnSpc>
            </a:pPr>
            <a:r>
              <a:rPr lang="ja-JP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やさしく強き若鳥の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indent="403225" algn="just">
              <a:lnSpc>
                <a:spcPts val="2000"/>
              </a:lnSpc>
            </a:pPr>
            <a:r>
              <a:rPr lang="ja-JP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はばたくところ椎名町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indent="403225" algn="just">
              <a:lnSpc>
                <a:spcPts val="2000"/>
              </a:lnSpc>
            </a:pPr>
            <a:r>
              <a:rPr lang="ja-JP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わが椎名町小学校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indent="403225" algn="just">
              <a:lnSpc>
                <a:spcPts val="2000"/>
              </a:lnSpc>
            </a:pPr>
            <a:r>
              <a:rPr lang="en-US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二　広く果てなき大空を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indent="403225" algn="just">
              <a:lnSpc>
                <a:spcPts val="2000"/>
              </a:lnSpc>
            </a:pPr>
            <a:r>
              <a:rPr lang="ja-JP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仰げばおどるわが心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indent="403225" algn="just">
              <a:lnSpc>
                <a:spcPts val="2000"/>
              </a:lnSpc>
            </a:pPr>
            <a:r>
              <a:rPr lang="ja-JP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世界の知識求めつつ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indent="403225" algn="just">
              <a:lnSpc>
                <a:spcPts val="2000"/>
              </a:lnSpc>
            </a:pPr>
            <a:r>
              <a:rPr lang="ja-JP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楽しくつどう自治の庭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indent="403225" algn="just">
              <a:lnSpc>
                <a:spcPts val="2000"/>
              </a:lnSpc>
            </a:pPr>
            <a:r>
              <a:rPr lang="ja-JP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わが椎名町小学校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en-US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三　雪の真冬も夏の日も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indent="403225" algn="just">
              <a:lnSpc>
                <a:spcPts val="2000"/>
              </a:lnSpc>
            </a:pPr>
            <a:r>
              <a:rPr lang="ja-JP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心に咲くは春の花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indent="403225" algn="just">
              <a:lnSpc>
                <a:spcPts val="2000"/>
              </a:lnSpc>
            </a:pPr>
            <a:r>
              <a:rPr lang="ja-JP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友情厚く意気に富む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indent="403225" algn="just">
              <a:lnSpc>
                <a:spcPts val="2000"/>
              </a:lnSpc>
            </a:pPr>
            <a:r>
              <a:rPr lang="ja-JP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理想の友のよるところ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  <a:p>
            <a:pPr indent="403225" algn="just">
              <a:lnSpc>
                <a:spcPts val="2000"/>
              </a:lnSpc>
            </a:pPr>
            <a:r>
              <a:rPr lang="ja-JP" sz="1400" kern="100" spc="30" dirty="0">
                <a:effectLst/>
                <a:latin typeface="AR行書体B" panose="03000809000000000000" pitchFamily="65" charset="-128"/>
                <a:ea typeface="AR行書体B" panose="03000809000000000000" pitchFamily="65" charset="-128"/>
                <a:cs typeface="Times New Roman" panose="02020603050405020304" pitchFamily="18" charset="0"/>
              </a:rPr>
              <a:t>わが椎名町小学校</a:t>
            </a:r>
            <a:endParaRPr lang="ja-JP" sz="1050" kern="100" dirty="0">
              <a:effectLst/>
              <a:latin typeface="AR行書体B" panose="03000809000000000000" pitchFamily="65" charset="-128"/>
              <a:ea typeface="AR行書体B" panose="030008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18" name="フレーム 17">
            <a:extLst>
              <a:ext uri="{FF2B5EF4-FFF2-40B4-BE49-F238E27FC236}">
                <a16:creationId xmlns:a16="http://schemas.microsoft.com/office/drawing/2014/main" id="{BED01768-1B08-42FE-895F-095E0197D2F2}"/>
              </a:ext>
            </a:extLst>
          </p:cNvPr>
          <p:cNvSpPr/>
          <p:nvPr/>
        </p:nvSpPr>
        <p:spPr>
          <a:xfrm>
            <a:off x="6941822" y="288904"/>
            <a:ext cx="5807790" cy="1158875"/>
          </a:xfrm>
          <a:prstGeom prst="frame">
            <a:avLst>
              <a:gd name="adj1" fmla="val 4815"/>
            </a:avLst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660066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D7AAF9D-A187-4007-93DF-F15B350BD403}"/>
              </a:ext>
            </a:extLst>
          </p:cNvPr>
          <p:cNvSpPr/>
          <p:nvPr/>
        </p:nvSpPr>
        <p:spPr>
          <a:xfrm>
            <a:off x="7720848" y="481405"/>
            <a:ext cx="42883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95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豊島区立椎名町小学校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AA154E3-DECA-492E-85F2-E71708DA6C7B}"/>
              </a:ext>
            </a:extLst>
          </p:cNvPr>
          <p:cNvSpPr txBox="1"/>
          <p:nvPr/>
        </p:nvSpPr>
        <p:spPr>
          <a:xfrm>
            <a:off x="8384765" y="-25231"/>
            <a:ext cx="292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令和７年度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学校要覧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404B52F-2A64-4B6E-ADE8-11EEF5B18804}"/>
              </a:ext>
            </a:extLst>
          </p:cNvPr>
          <p:cNvSpPr txBox="1"/>
          <p:nvPr/>
        </p:nvSpPr>
        <p:spPr>
          <a:xfrm>
            <a:off x="7738428" y="886137"/>
            <a:ext cx="4288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err="1">
                <a:solidFill>
                  <a:srgbClr val="660066"/>
                </a:solidFill>
                <a:latin typeface="+mj-lt"/>
              </a:rPr>
              <a:t>Shiinamachi</a:t>
            </a:r>
            <a:r>
              <a:rPr kumimoji="1" lang="en-US" altLang="ja-JP" sz="2000" b="1" dirty="0">
                <a:solidFill>
                  <a:srgbClr val="660066"/>
                </a:solidFill>
                <a:latin typeface="+mj-lt"/>
              </a:rPr>
              <a:t> Elementary School</a:t>
            </a:r>
            <a:endParaRPr kumimoji="1" lang="ja-JP" altLang="en-US" sz="2000" b="1" dirty="0">
              <a:solidFill>
                <a:srgbClr val="660066"/>
              </a:solidFill>
              <a:latin typeface="+mj-lt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75FEA31B-D5FD-4203-982C-2B0922ADD4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b="20680"/>
          <a:stretch/>
        </p:blipFill>
        <p:spPr>
          <a:xfrm>
            <a:off x="11897923" y="610213"/>
            <a:ext cx="864763" cy="607614"/>
          </a:xfrm>
          <a:prstGeom prst="rect">
            <a:avLst/>
          </a:prstGeom>
        </p:spPr>
      </p:pic>
      <p:sp>
        <p:nvSpPr>
          <p:cNvPr id="53" name="フローチャート: せん孔テープ 52">
            <a:extLst>
              <a:ext uri="{FF2B5EF4-FFF2-40B4-BE49-F238E27FC236}">
                <a16:creationId xmlns:a16="http://schemas.microsoft.com/office/drawing/2014/main" id="{CEFB4101-4DA3-4E31-9F1A-B6887A17C08F}"/>
              </a:ext>
            </a:extLst>
          </p:cNvPr>
          <p:cNvSpPr/>
          <p:nvPr/>
        </p:nvSpPr>
        <p:spPr>
          <a:xfrm>
            <a:off x="17365" y="33098"/>
            <a:ext cx="1861974" cy="430841"/>
          </a:xfrm>
          <a:prstGeom prst="flowChartPunchedTape">
            <a:avLst/>
          </a:prstGeom>
          <a:gradFill>
            <a:gsLst>
              <a:gs pos="16000">
                <a:srgbClr val="FF99FF"/>
              </a:gs>
              <a:gs pos="51000">
                <a:srgbClr val="9900CC"/>
              </a:gs>
              <a:gs pos="86000">
                <a:srgbClr val="FF99FF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教職員・児童数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EF1CEEF-3478-CCE4-3846-8A5175604F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615" y="2629885"/>
            <a:ext cx="2880000" cy="216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正方形/長方形 1"/>
          <p:cNvSpPr/>
          <p:nvPr/>
        </p:nvSpPr>
        <p:spPr>
          <a:xfrm>
            <a:off x="175101" y="4916783"/>
            <a:ext cx="5863749" cy="4519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363197"/>
              </p:ext>
            </p:extLst>
          </p:nvPr>
        </p:nvGraphicFramePr>
        <p:xfrm>
          <a:off x="190332" y="5190235"/>
          <a:ext cx="5924221" cy="4689666"/>
        </p:xfrm>
        <a:graphic>
          <a:graphicData uri="http://schemas.openxmlformats.org/drawingml/2006/table">
            <a:tbl>
              <a:tblPr/>
              <a:tblGrid>
                <a:gridCol w="2962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5915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昭和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４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東京府北豊島郡長崎第三尋常小学校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創立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７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東京市長崎第三小学校と校名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変更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東京市長崎第三国民学校と校名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変更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学童集団疎開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山形市､楯岡町､東根町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20.11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集団疎開より復帰､授業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再開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1.20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学校給食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開始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東京都豊島区立椎名町小学校と校名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変更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7.18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椎名町小学校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PTA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設立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24.10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創立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周年記念</a:t>
                      </a:r>
                      <a:r>
                        <a:rPr lang="ja-JP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校歌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制定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5.23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富士見台小学校新設により椎名町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丁目地域児童分離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(342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26.</a:t>
                      </a:r>
                      <a:r>
                        <a:rPr lang="en-US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7.25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学校図書館落成､開館記念研究発表会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28.</a:t>
                      </a:r>
                      <a:r>
                        <a:rPr lang="en-US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大成小学校落成により椎名町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丁目地域児童分離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(258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都研究指定校として学校図書館研究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発表会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1.27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都放送教育研究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発表会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2.24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区体育学習指導研究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発表会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都視聴覚教育研究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発表会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31.11.30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学校図書館教育研究発表会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蔵書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千冊突破記念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6.23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１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期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鉄筋校舎落成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３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階建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９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教室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2.11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科学教育研究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発表会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4.23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２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期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鉄筋校舎落成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９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教室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6.18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３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期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鉄筋校舎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講堂兼体育館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落成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42.10.27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都･区国語書写研究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発表会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全国優秀校として財団法人学校教育研究賞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受賞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3.20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４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期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鉄筋校舎落成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７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教室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54.10.12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区教育研究発表会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道徳･学級指導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54.11.17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創立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周年記念</a:t>
                      </a:r>
                      <a:r>
                        <a:rPr lang="ja-JP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温室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設置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58.11.18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区教育研究校研究発表会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理科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58.12.16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隣接地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栄荘跡地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524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㎡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学校用地として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取得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9.26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学校園成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59.10.11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ｿﾆｰ理科教育振興資金優良校受賞</a:t>
                      </a:r>
                    </a:p>
                    <a:p>
                      <a:pPr indent="144780"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6.20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プール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専用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歩道橋工事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完成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indent="144780"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隣接地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関東保安協会所有空地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172.51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㎡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を取得､学校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園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平成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元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.11.</a:t>
                      </a:r>
                      <a:r>
                        <a:rPr lang="en-US" altLang="ja-JP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ja-JP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校舎大規模改修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元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.11.10</a:t>
                      </a:r>
                      <a:r>
                        <a:rPr lang="ja-JP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区教育研究校研究発表会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特別活動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indent="144780"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ja-JP" sz="6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indent="144780"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6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6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8699" marR="286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平成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２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.11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学校給食で文部大臣賞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受賞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３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3.18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和風庭園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造成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３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6.12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創立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周年記念銅像｢大統領｣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除幕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７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区特色ある学校指定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心豊かな子を育てる栽培活動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９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.12.12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パソコン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室設置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学校園花壇､畑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改修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 4.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区特色ある学校づくり推進校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心豊かな子を育てる栽培活動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13.10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山形県遊佐町教育委員会との稲の交流収穫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祭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2.25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学校園内に岩石園･野草園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完成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14.11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区教育研究校研究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発表会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文部科学省</a:t>
                      </a:r>
                      <a:r>
                        <a:rPr lang="ja-JP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地域間交流推進校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指定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1.21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ja-JP" sz="600" kern="100" spc="-8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文部科学省</a:t>
                      </a:r>
                      <a:r>
                        <a:rPr lang="ja-JP" sz="600" kern="100" spc="-5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600" kern="100" spc="-8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地域間交流推進校研究</a:t>
                      </a:r>
                      <a:r>
                        <a:rPr lang="ja-JP" sz="600" kern="100" spc="-8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発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表会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 9.20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校庭舗装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改修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 2.20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プール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改修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 2.15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区教育研究校研究発表会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国語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5.14</a:t>
                      </a:r>
                      <a:r>
                        <a:rPr lang="en-US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豊島区環境衛生推進校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表彰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altLang="ja-JP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21.</a:t>
                      </a:r>
                      <a:r>
                        <a:rPr lang="en-US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ja-JP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ja-JP" altLang="en-US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創立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周年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記念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式典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21.11.</a:t>
                      </a:r>
                      <a:r>
                        <a:rPr lang="en-US" sz="600" kern="100" baseline="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東京都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健康づくり優良学校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表彰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24. 8.13</a:t>
                      </a:r>
                      <a:r>
                        <a:rPr lang="en-US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校舎Ｃ棟手洗い改修、屋上防水塗装工亊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開始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25.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ＭＳ 明朝" panose="02020609040205080304" pitchFamily="17" charset="-128"/>
                        </a:rPr>
                        <a:t> 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7.21</a:t>
                      </a:r>
                      <a:r>
                        <a:rPr lang="en-US" sz="600" kern="100" spc="-15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校舎Ａ棟手洗い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改修工亊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26.10.18</a:t>
                      </a:r>
                      <a:r>
                        <a:rPr lang="en-US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創立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85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周年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記念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式典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1.21</a:t>
                      </a:r>
                      <a:r>
                        <a:rPr lang="en-US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区研究推進校　研究究発表会（理科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ja-JP" altLang="en-US" sz="600" kern="100" baseline="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区研究奨励校指定（幼小連携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  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～外壁改修工事　特別教室改修工事（図工室、理科室、家庭科室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都コオーディネーショントレーニング地域拠点校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指定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令和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元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.11.30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創立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周年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記念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式典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２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令和元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２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年度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豊島区教育委員会研究推進校 研究発表</a:t>
                      </a:r>
                      <a:r>
                        <a:rPr lang="en-US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紙上発表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４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令和４年度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東京都</a:t>
                      </a:r>
                      <a:r>
                        <a:rPr lang="ja-JP" sz="6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地域人材・資源活用</a:t>
                      </a:r>
                      <a:r>
                        <a:rPr 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推進校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-457200" algn="just" defTabSz="128016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     ５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 3. 4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校庭改修工事終了　校庭開き</a:t>
                      </a:r>
                      <a:endParaRPr 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５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altLang="ja-JP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4. 1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令和５・６年度豊島区研究開発指定校（１年次）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６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altLang="ja-JP" sz="600" kern="100" spc="-15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4. 1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令和５・６年度豊島区研究開発指定校（２年次）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６．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9.28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創立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周年記念式典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６</a:t>
                      </a:r>
                      <a:r>
                        <a:rPr lang="en-US" altLang="ja-JP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.11.</a:t>
                      </a:r>
                      <a:r>
                        <a:rPr lang="ja-JP" altLang="en-US" sz="600" kern="100" baseline="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600" kern="100" baseline="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600" kern="100" baseline="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6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令和５・６年度豊島区研究開発指定校　研究発表</a:t>
                      </a: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ja-JP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ja-JP" sz="600" kern="100" dirty="0" smtClean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ja-JP" sz="6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8699" marR="286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フローチャート: せん孔テープ 54">
            <a:extLst>
              <a:ext uri="{FF2B5EF4-FFF2-40B4-BE49-F238E27FC236}">
                <a16:creationId xmlns:a16="http://schemas.microsoft.com/office/drawing/2014/main" id="{D8BA673A-EB95-45B6-A2BF-433F5149392D}"/>
              </a:ext>
            </a:extLst>
          </p:cNvPr>
          <p:cNvSpPr/>
          <p:nvPr/>
        </p:nvSpPr>
        <p:spPr>
          <a:xfrm>
            <a:off x="17365" y="4823235"/>
            <a:ext cx="1074835" cy="366999"/>
          </a:xfrm>
          <a:prstGeom prst="flowChartPunchedTape">
            <a:avLst/>
          </a:prstGeom>
          <a:gradFill>
            <a:gsLst>
              <a:gs pos="16000">
                <a:srgbClr val="FF99FF"/>
              </a:gs>
              <a:gs pos="51000">
                <a:srgbClr val="9900CC"/>
              </a:gs>
              <a:gs pos="86000">
                <a:srgbClr val="FF99FF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沿　革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563" y="1690979"/>
            <a:ext cx="788714" cy="788714"/>
          </a:xfrm>
          <a:prstGeom prst="rect">
            <a:avLst/>
          </a:prstGeom>
        </p:spPr>
      </p:pic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8A2917B-4696-43F3-88E3-354C2A0BDA9C}"/>
              </a:ext>
            </a:extLst>
          </p:cNvPr>
          <p:cNvSpPr/>
          <p:nvPr/>
        </p:nvSpPr>
        <p:spPr>
          <a:xfrm>
            <a:off x="190332" y="383083"/>
            <a:ext cx="5848518" cy="4406802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040605"/>
              </p:ext>
            </p:extLst>
          </p:nvPr>
        </p:nvGraphicFramePr>
        <p:xfrm>
          <a:off x="282575" y="493713"/>
          <a:ext cx="5691188" cy="424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ワークシート" r:id="rId10" imgW="5810039" imgH="4533704" progId="Excel.Sheet.12">
                  <p:embed/>
                </p:oleObj>
              </mc:Choice>
              <mc:Fallback>
                <p:oleObj name="ワークシート" r:id="rId10" imgW="5810039" imgH="45337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2575" y="493713"/>
                        <a:ext cx="5691188" cy="424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平行四辺形 9"/>
          <p:cNvSpPr/>
          <p:nvPr/>
        </p:nvSpPr>
        <p:spPr>
          <a:xfrm>
            <a:off x="7040880" y="144780"/>
            <a:ext cx="1440180" cy="319159"/>
          </a:xfrm>
          <a:prstGeom prst="parallelogram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A46F244-CB1A-48BF-AE60-6D2383275368}"/>
              </a:ext>
            </a:extLst>
          </p:cNvPr>
          <p:cNvSpPr txBox="1"/>
          <p:nvPr/>
        </p:nvSpPr>
        <p:spPr>
          <a:xfrm>
            <a:off x="7108093" y="149500"/>
            <a:ext cx="130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i="1" dirty="0" smtClean="0">
                <a:ln w="0"/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創立</a:t>
            </a:r>
            <a:r>
              <a:rPr kumimoji="1" lang="en-US" altLang="ja-JP" sz="1400" i="1" dirty="0" smtClean="0">
                <a:ln w="0"/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ja-JP" altLang="en-US" sz="1400" i="1" dirty="0" smtClean="0">
                <a:ln w="0"/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６周年</a:t>
            </a:r>
            <a:endParaRPr kumimoji="1" lang="ja-JP" altLang="en-US" sz="1400" i="1" dirty="0">
              <a:ln w="0"/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54" y="2753940"/>
            <a:ext cx="2648447" cy="1986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68" y="5063672"/>
            <a:ext cx="2137650" cy="151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54" y="5063672"/>
            <a:ext cx="1795349" cy="151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34" y="5063672"/>
            <a:ext cx="1963976" cy="151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61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四角形: メモ 75">
            <a:extLst>
              <a:ext uri="{FF2B5EF4-FFF2-40B4-BE49-F238E27FC236}">
                <a16:creationId xmlns:a16="http://schemas.microsoft.com/office/drawing/2014/main" id="{0130847E-F17B-4D2D-B243-64ECB91E6881}"/>
              </a:ext>
            </a:extLst>
          </p:cNvPr>
          <p:cNvSpPr/>
          <p:nvPr/>
        </p:nvSpPr>
        <p:spPr>
          <a:xfrm>
            <a:off x="3386355" y="5600263"/>
            <a:ext cx="2701453" cy="3157293"/>
          </a:xfrm>
          <a:prstGeom prst="foldedCorner">
            <a:avLst>
              <a:gd name="adj" fmla="val 12380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四角形: メモ 62">
            <a:extLst>
              <a:ext uri="{FF2B5EF4-FFF2-40B4-BE49-F238E27FC236}">
                <a16:creationId xmlns:a16="http://schemas.microsoft.com/office/drawing/2014/main" id="{23BD6A7A-A298-4A68-83E9-F4260CB7F417}"/>
              </a:ext>
            </a:extLst>
          </p:cNvPr>
          <p:cNvSpPr/>
          <p:nvPr/>
        </p:nvSpPr>
        <p:spPr>
          <a:xfrm>
            <a:off x="60567" y="1577701"/>
            <a:ext cx="5943705" cy="1700056"/>
          </a:xfrm>
          <a:prstGeom prst="foldedCorner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B43CCEC0-D914-46C3-AF85-D39F2DE71A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3694" t="42542" r="3170"/>
          <a:stretch/>
        </p:blipFill>
        <p:spPr>
          <a:xfrm>
            <a:off x="47625" y="9073993"/>
            <a:ext cx="1200150" cy="523230"/>
          </a:xfrm>
          <a:prstGeom prst="rect">
            <a:avLst/>
          </a:prstGeom>
        </p:spPr>
      </p:pic>
      <p:sp>
        <p:nvSpPr>
          <p:cNvPr id="46" name="フローチャート: 代替処理 45">
            <a:extLst>
              <a:ext uri="{FF2B5EF4-FFF2-40B4-BE49-F238E27FC236}">
                <a16:creationId xmlns:a16="http://schemas.microsoft.com/office/drawing/2014/main" id="{2899AD37-70C4-4445-BFF1-92D46DC27DD7}"/>
              </a:ext>
            </a:extLst>
          </p:cNvPr>
          <p:cNvSpPr/>
          <p:nvPr/>
        </p:nvSpPr>
        <p:spPr>
          <a:xfrm>
            <a:off x="154815" y="246168"/>
            <a:ext cx="5853027" cy="907683"/>
          </a:xfrm>
          <a:prstGeom prst="flowChartAlternateProcess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対角する 2 つの角を丸めた四角形 14">
            <a:extLst>
              <a:ext uri="{FF2B5EF4-FFF2-40B4-BE49-F238E27FC236}">
                <a16:creationId xmlns:a16="http://schemas.microsoft.com/office/drawing/2014/main" id="{C6F73ED7-00DE-4A82-884B-385DE08A9CDF}"/>
              </a:ext>
            </a:extLst>
          </p:cNvPr>
          <p:cNvSpPr/>
          <p:nvPr/>
        </p:nvSpPr>
        <p:spPr>
          <a:xfrm>
            <a:off x="6739631" y="2512705"/>
            <a:ext cx="6044217" cy="1467462"/>
          </a:xfrm>
          <a:prstGeom prst="round2DiagRect">
            <a:avLst/>
          </a:prstGeom>
          <a:solidFill>
            <a:srgbClr val="C2E49C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kumimoji="0" lang="ja-JP" altLang="en-US" sz="1050" b="0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C782386-9C45-4223-9A8E-4F8996EAAD3E}"/>
              </a:ext>
            </a:extLst>
          </p:cNvPr>
          <p:cNvSpPr/>
          <p:nvPr/>
        </p:nvSpPr>
        <p:spPr>
          <a:xfrm>
            <a:off x="72759" y="3412232"/>
            <a:ext cx="6017141" cy="1973182"/>
          </a:xfrm>
          <a:prstGeom prst="rect">
            <a:avLst/>
          </a:prstGeom>
          <a:solidFill>
            <a:srgbClr val="FFFFCC"/>
          </a:solidFill>
          <a:ln w="38100" cap="flat" cmpd="sng" algn="ctr">
            <a:noFill/>
            <a:prstDash val="solid"/>
          </a:ln>
          <a:effectLst>
            <a:innerShdw blurRad="63500" dist="50800" dir="2700000">
              <a:srgbClr val="CCCC00">
                <a:alpha val="50000"/>
              </a:srgbClr>
            </a:inn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03860" marR="1465580" lvl="0" indent="-1047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50" kern="100" noProof="0" dirty="0">
              <a:solidFill>
                <a:sysClr val="windowText" lastClr="000000"/>
              </a:solidFill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R="1465580" lvl="0" indent="-104775" defTabSz="914400"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○ 縦割りの「友だち班」による遊びや学校園での植栽活動</a:t>
            </a:r>
            <a:r>
              <a:rPr kumimoji="0" lang="ja-JP" altLang="en-US" sz="105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、</a:t>
            </a:r>
            <a:r>
              <a:rPr kumimoji="1" lang="en-US" altLang="ja-JP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SDGs</a:t>
            </a:r>
            <a:r>
              <a:rPr kumimoji="0" lang="ja-JP" altLang="en-US" sz="105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を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目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1465580" lvl="0" indent="-1047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指した委員会活動等を通して、思いやりや生命尊重、勤労・生産など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1465580" lvl="0" indent="-1047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の豊かな人間性を培います。</a:t>
            </a:r>
          </a:p>
          <a:p>
            <a:pPr marR="1465580" lvl="0" indent="-1047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○ 明豊中学校、南長崎幼稚園や近隣の保育園等との交流活動や連携</a:t>
            </a:r>
            <a:r>
              <a:rPr kumimoji="0" lang="ja-JP" altLang="en-US" sz="105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に</a:t>
            </a:r>
            <a:endParaRPr kumimoji="0" lang="en-US" altLang="ja-JP" sz="1050" b="0" i="0" u="none" strike="noStrike" kern="1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1465580" lvl="0" indent="-1047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50" kern="100" dirty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050" kern="100" dirty="0" smtClean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   </a:t>
            </a:r>
            <a:r>
              <a:rPr kumimoji="0" lang="ja-JP" altLang="en-US" sz="105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より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、「幼保小中の円滑な接続」の実現を図ります。</a:t>
            </a:r>
          </a:p>
          <a:p>
            <a:pPr marR="26670" lvl="0" indent="-1047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○ 特別支援教室「ひまわり」や教育センターと連携し、インクルーシブ教育の充実を目指します。</a:t>
            </a:r>
          </a:p>
          <a:p>
            <a:pPr marR="26670" lvl="0" indent="-1047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○ 体力テストやコオーディネーショントレーニング、健康・食育教育等の充実を通して</a:t>
            </a:r>
            <a:r>
              <a:rPr kumimoji="0" lang="ja-JP" altLang="en-US" sz="105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「学校</a:t>
            </a:r>
            <a:endParaRPr kumimoji="0" lang="en-US" altLang="ja-JP" sz="1050" b="0" i="0" u="none" strike="noStrike" kern="1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26670" lvl="0" indent="-1047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２０２０レガシー」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を推進します</a:t>
            </a:r>
            <a:r>
              <a:rPr kumimoji="0" lang="ja-JP" altLang="en-US" sz="105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。</a:t>
            </a:r>
            <a:endParaRPr kumimoji="0" lang="en-US" altLang="ja-JP" sz="1050" b="0" i="0" u="none" strike="noStrike" kern="1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26670" lvl="0" indent="-104775" defTabSz="914400">
              <a:defRPr/>
            </a:pPr>
            <a:r>
              <a:rPr kumimoji="0" lang="ja-JP" altLang="en-US" sz="105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○ </a:t>
            </a:r>
            <a:r>
              <a:rPr lang="ja-JP" altLang="en-US" sz="1050" kern="100" dirty="0" smtClean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トキワ</a:t>
            </a:r>
            <a:r>
              <a:rPr lang="ja-JP" altLang="en-US" sz="1050" kern="100" dirty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荘をはじめとする地域の</a:t>
            </a:r>
            <a:r>
              <a:rPr lang="ja-JP" altLang="en-US" sz="1050" kern="100" dirty="0" smtClean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教育資源を</a:t>
            </a:r>
            <a:r>
              <a:rPr lang="ja-JP" altLang="en-US" sz="1050" kern="100" dirty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活用</a:t>
            </a:r>
            <a:r>
              <a:rPr lang="ja-JP" altLang="en-US" sz="1050" kern="100" dirty="0" smtClean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しながら地域</a:t>
            </a:r>
            <a:r>
              <a:rPr lang="ja-JP" altLang="en-US" sz="1050" kern="100" dirty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連携を</a:t>
            </a:r>
            <a:r>
              <a:rPr lang="ja-JP" altLang="en-US" sz="1050" kern="100" dirty="0" smtClean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深め、</a:t>
            </a:r>
            <a:r>
              <a:rPr lang="ja-JP" altLang="en-US" sz="1050" kern="100" dirty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自分の考えを地域</a:t>
            </a:r>
            <a:r>
              <a:rPr lang="ja-JP" altLang="en-US" sz="1050" kern="100" dirty="0" smtClean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や</a:t>
            </a:r>
            <a:endParaRPr lang="en-US" altLang="ja-JP" sz="1050" kern="100" dirty="0" smtClean="0">
              <a:solidFill>
                <a:sysClr val="windowText" lastClr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R="26670" lvl="0" indent="-104775" defTabSz="914400">
              <a:defRPr/>
            </a:pPr>
            <a:r>
              <a:rPr lang="en-US" altLang="ja-JP" sz="1050" kern="100" dirty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1050" kern="100" dirty="0" smtClean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世界</a:t>
            </a:r>
            <a:r>
              <a:rPr lang="ja-JP" altLang="en-US" sz="1050" kern="100" dirty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へ発信する「グローカル教育」</a:t>
            </a:r>
            <a:r>
              <a:rPr lang="ja-JP" altLang="en-US" sz="1050" kern="100" dirty="0" smtClean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を展開</a:t>
            </a:r>
            <a:r>
              <a:rPr lang="ja-JP" altLang="en-US" sz="1050" kern="100" dirty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します。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2">
            <a:extLst>
              <a:ext uri="{FF2B5EF4-FFF2-40B4-BE49-F238E27FC236}">
                <a16:creationId xmlns:a16="http://schemas.microsoft.com/office/drawing/2014/main" id="{DC6AD8B3-1FEB-4B8D-82D6-C356A6EC0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9968" y="444496"/>
            <a:ext cx="6519731" cy="71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ja-JP" sz="200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椎の木　椎の実　かしこく　元気　</a:t>
            </a:r>
            <a:endParaRPr lang="en-US" altLang="ja-JP" sz="200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</a:pPr>
            <a:r>
              <a:rPr lang="ja-JP" sz="200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なかよく　みんなで　生きようよ</a:t>
            </a:r>
            <a:endParaRPr lang="ja-JP" sz="140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ja-JP" sz="160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～学校がすき まちがすき 世界にはばたく 椎小の子～</a:t>
            </a:r>
            <a:endParaRPr lang="ja-JP" sz="110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6" name="表 35">
            <a:extLst>
              <a:ext uri="{FF2B5EF4-FFF2-40B4-BE49-F238E27FC236}">
                <a16:creationId xmlns:a16="http://schemas.microsoft.com/office/drawing/2014/main" id="{51C328B5-0341-4836-98F8-4846577C6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13161"/>
              </p:ext>
            </p:extLst>
          </p:nvPr>
        </p:nvGraphicFramePr>
        <p:xfrm>
          <a:off x="1288619" y="8852865"/>
          <a:ext cx="4823573" cy="719002"/>
        </p:xfrm>
        <a:graphic>
          <a:graphicData uri="http://schemas.openxmlformats.org/drawingml/2006/table">
            <a:tbl>
              <a:tblPr/>
              <a:tblGrid>
                <a:gridCol w="4823573">
                  <a:extLst>
                    <a:ext uri="{9D8B030D-6E8A-4147-A177-3AD203B41FA5}">
                      <a16:colId xmlns:a16="http://schemas.microsoft.com/office/drawing/2014/main" val="1623181035"/>
                    </a:ext>
                  </a:extLst>
                </a:gridCol>
              </a:tblGrid>
              <a:tr h="719002">
                <a:tc>
                  <a:txBody>
                    <a:bodyPr/>
                    <a:lstStyle/>
                    <a:p>
                      <a:pPr algn="just">
                        <a:lnSpc>
                          <a:spcPts val="1290"/>
                        </a:lnSpc>
                      </a:pPr>
                      <a:r>
                        <a:rPr lang="ja-JP" sz="900" kern="100" dirty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　本校は、昭和</a:t>
                      </a:r>
                      <a:r>
                        <a:rPr lang="en-US" altLang="ja-JP" sz="900" kern="100" dirty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ja-JP" sz="900" kern="100" dirty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ja-JP" sz="900" kern="100" dirty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sz="900" kern="100" dirty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ja-JP" sz="900" kern="100" dirty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900" kern="100" dirty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日に東京府北豊島郡長崎第三尋常小学校として誕生しました。その後、東京市長崎第三小学校、東京市長崎第三国民学校と校名が変更しました。さらに、昭和</a:t>
                      </a:r>
                      <a:r>
                        <a:rPr lang="en-US" altLang="ja-JP" sz="900" kern="100" dirty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ja-JP" sz="900" kern="100" dirty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ja-JP" sz="900" kern="100" dirty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ja-JP" sz="900" kern="100" dirty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ja-JP" sz="900" kern="100" dirty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900" kern="100" dirty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日、当時、現在の南長崎</a:t>
                      </a:r>
                      <a:r>
                        <a:rPr lang="en-US" altLang="ja-JP" sz="900" kern="100" dirty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900" kern="100" dirty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丁目から</a:t>
                      </a:r>
                      <a:r>
                        <a:rPr lang="en-US" altLang="ja-JP" sz="900" kern="100" dirty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ja-JP" sz="900" kern="100" dirty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  <a:cs typeface="Times New Roman" panose="02020603050405020304" pitchFamily="18" charset="0"/>
                        </a:rPr>
                        <a:t>丁目付近の町名が「椎名町」であり、その中心に学校が位置していたので、『椎名町小学校』と校名を変更し、現在に至っています。</a:t>
                      </a:r>
                    </a:p>
                  </a:txBody>
                  <a:tcPr marL="31115" marR="31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703572"/>
                  </a:ext>
                </a:extLst>
              </a:tr>
            </a:tbl>
          </a:graphicData>
        </a:graphic>
      </p:graphicFrame>
      <p:sp>
        <p:nvSpPr>
          <p:cNvPr id="38" name="フローチャート: せん孔テープ 37">
            <a:extLst>
              <a:ext uri="{FF2B5EF4-FFF2-40B4-BE49-F238E27FC236}">
                <a16:creationId xmlns:a16="http://schemas.microsoft.com/office/drawing/2014/main" id="{0BB0D700-4EAE-4DEB-AB11-AF4CFCB99346}"/>
              </a:ext>
            </a:extLst>
          </p:cNvPr>
          <p:cNvSpPr/>
          <p:nvPr/>
        </p:nvSpPr>
        <p:spPr>
          <a:xfrm>
            <a:off x="13894" y="8345"/>
            <a:ext cx="1861974" cy="430841"/>
          </a:xfrm>
          <a:prstGeom prst="flowChartPunchedTape">
            <a:avLst/>
          </a:prstGeom>
          <a:gradFill>
            <a:gsLst>
              <a:gs pos="16000">
                <a:srgbClr val="FF99FF"/>
              </a:gs>
              <a:gs pos="51000">
                <a:srgbClr val="9900CC"/>
              </a:gs>
              <a:gs pos="86000">
                <a:srgbClr val="FF99FF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教育目標</a:t>
            </a:r>
          </a:p>
        </p:txBody>
      </p:sp>
      <p:sp>
        <p:nvSpPr>
          <p:cNvPr id="39" name="フローチャート: せん孔テープ 38">
            <a:extLst>
              <a:ext uri="{FF2B5EF4-FFF2-40B4-BE49-F238E27FC236}">
                <a16:creationId xmlns:a16="http://schemas.microsoft.com/office/drawing/2014/main" id="{6B9C0B93-E56F-4D80-8296-6EC65851AE5E}"/>
              </a:ext>
            </a:extLst>
          </p:cNvPr>
          <p:cNvSpPr/>
          <p:nvPr/>
        </p:nvSpPr>
        <p:spPr>
          <a:xfrm>
            <a:off x="11285" y="1192779"/>
            <a:ext cx="2985915" cy="430841"/>
          </a:xfrm>
          <a:prstGeom prst="flowChartPunchedTape">
            <a:avLst/>
          </a:prstGeom>
          <a:gradFill>
            <a:gsLst>
              <a:gs pos="16000">
                <a:srgbClr val="FF99FF"/>
              </a:gs>
              <a:gs pos="51000">
                <a:srgbClr val="9900CC"/>
              </a:gs>
              <a:gs pos="86000">
                <a:srgbClr val="FF99FF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目指す学校像と今年度の重点</a:t>
            </a:r>
          </a:p>
        </p:txBody>
      </p:sp>
      <p:sp>
        <p:nvSpPr>
          <p:cNvPr id="40" name="フローチャート: せん孔テープ 39">
            <a:extLst>
              <a:ext uri="{FF2B5EF4-FFF2-40B4-BE49-F238E27FC236}">
                <a16:creationId xmlns:a16="http://schemas.microsoft.com/office/drawing/2014/main" id="{595773F2-FBB5-4BC0-B359-C5156EB77D88}"/>
              </a:ext>
            </a:extLst>
          </p:cNvPr>
          <p:cNvSpPr/>
          <p:nvPr/>
        </p:nvSpPr>
        <p:spPr>
          <a:xfrm>
            <a:off x="10401" y="3215203"/>
            <a:ext cx="1924866" cy="430841"/>
          </a:xfrm>
          <a:prstGeom prst="flowChartPunchedTape">
            <a:avLst/>
          </a:prstGeom>
          <a:gradFill>
            <a:gsLst>
              <a:gs pos="16000">
                <a:srgbClr val="FF99FF"/>
              </a:gs>
              <a:gs pos="51000">
                <a:srgbClr val="9900CC"/>
              </a:gs>
              <a:gs pos="86000">
                <a:srgbClr val="FF99FF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特色ある教育活動</a:t>
            </a:r>
          </a:p>
        </p:txBody>
      </p:sp>
      <p:sp>
        <p:nvSpPr>
          <p:cNvPr id="41" name="フローチャート: せん孔テープ 40">
            <a:extLst>
              <a:ext uri="{FF2B5EF4-FFF2-40B4-BE49-F238E27FC236}">
                <a16:creationId xmlns:a16="http://schemas.microsoft.com/office/drawing/2014/main" id="{54501BD5-C4FD-47D4-9FA1-76ED87C226F8}"/>
              </a:ext>
            </a:extLst>
          </p:cNvPr>
          <p:cNvSpPr/>
          <p:nvPr/>
        </p:nvSpPr>
        <p:spPr>
          <a:xfrm>
            <a:off x="3343785" y="5349240"/>
            <a:ext cx="2707172" cy="430841"/>
          </a:xfrm>
          <a:prstGeom prst="flowChartPunchedTape">
            <a:avLst/>
          </a:prstGeom>
          <a:gradFill>
            <a:gsLst>
              <a:gs pos="16000">
                <a:srgbClr val="FF99FF"/>
              </a:gs>
              <a:gs pos="51000">
                <a:srgbClr val="9900CC"/>
              </a:gs>
              <a:gs pos="86000">
                <a:srgbClr val="FF99FF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椎小だからこそできる校内研究</a:t>
            </a:r>
            <a:endParaRPr kumimoji="1" lang="ja-JP" altLang="en-US" sz="14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フローチャート: せん孔テープ 42">
            <a:extLst>
              <a:ext uri="{FF2B5EF4-FFF2-40B4-BE49-F238E27FC236}">
                <a16:creationId xmlns:a16="http://schemas.microsoft.com/office/drawing/2014/main" id="{D8B0B3F3-5696-44E3-BFB9-180D191087FD}"/>
              </a:ext>
            </a:extLst>
          </p:cNvPr>
          <p:cNvSpPr/>
          <p:nvPr/>
        </p:nvSpPr>
        <p:spPr>
          <a:xfrm>
            <a:off x="6739631" y="2190703"/>
            <a:ext cx="1834391" cy="430841"/>
          </a:xfrm>
          <a:prstGeom prst="flowChartPunchedTape">
            <a:avLst/>
          </a:prstGeom>
          <a:gradFill>
            <a:gsLst>
              <a:gs pos="16000">
                <a:srgbClr val="FF99FF"/>
              </a:gs>
              <a:gs pos="51000">
                <a:srgbClr val="9900CC"/>
              </a:gs>
              <a:gs pos="86000">
                <a:srgbClr val="FF99FF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年間の主な行事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F78A73C-346A-4E57-A981-E1F7D60705EF}"/>
              </a:ext>
            </a:extLst>
          </p:cNvPr>
          <p:cNvSpPr txBox="1"/>
          <p:nvPr/>
        </p:nvSpPr>
        <p:spPr>
          <a:xfrm>
            <a:off x="72759" y="1615690"/>
            <a:ext cx="57872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学びにときめき気持ちを分かち合いながら</a:t>
            </a:r>
            <a:endParaRPr kumimoji="1" lang="en-US" altLang="ja-JP" sz="15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15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              </a:t>
            </a:r>
            <a:r>
              <a:rPr kumimoji="1" lang="ja-JP" altLang="en-US" sz="15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未来を楽しみにできる思いが身に付く学校</a:t>
            </a:r>
            <a:endParaRPr kumimoji="1" lang="en-US" altLang="ja-JP" sz="15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15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</a:t>
            </a:r>
            <a:r>
              <a:rPr kumimoji="1" lang="ja-JP" altLang="en-US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～「出会い・工夫・やってみる」地域とともに育つ椎小の教育～</a:t>
            </a:r>
            <a:endParaRPr kumimoji="1" lang="ja-JP" altLang="en-US" sz="105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B0C784E-2D10-4D9E-9B0F-C861A9930D4B}"/>
              </a:ext>
            </a:extLst>
          </p:cNvPr>
          <p:cNvSpPr txBox="1"/>
          <p:nvPr/>
        </p:nvSpPr>
        <p:spPr>
          <a:xfrm>
            <a:off x="1400175" y="2335565"/>
            <a:ext cx="486677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｢</a:t>
            </a:r>
            <a:r>
              <a:rPr kumimoji="1" lang="ja-JP" altLang="en-US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椎小スタイル</a:t>
            </a:r>
            <a:r>
              <a:rPr kumimoji="1" lang="en-US" altLang="ja-JP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｣｢</a:t>
            </a:r>
            <a:r>
              <a:rPr kumimoji="1" lang="ja-JP" altLang="en-US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椎小スタンダード</a:t>
            </a:r>
            <a:r>
              <a:rPr kumimoji="1" lang="en-US" altLang="ja-JP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｣</a:t>
            </a:r>
            <a:r>
              <a:rPr kumimoji="1" lang="ja-JP" altLang="en-US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r>
              <a:rPr kumimoji="1"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基づく主体的な学びの実現</a:t>
            </a:r>
            <a:endParaRPr kumimoji="1"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情報教育</a:t>
            </a:r>
            <a:r>
              <a:rPr kumimoji="1" lang="ja-JP" altLang="en-US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・プログラミング教育</a:t>
            </a:r>
            <a:r>
              <a:rPr kumimoji="1"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kumimoji="1" lang="ja-JP" altLang="en-US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情報モラル教育の充実、教育</a:t>
            </a:r>
            <a:r>
              <a:rPr kumimoji="1" lang="en-US" altLang="ja-JP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DX</a:t>
            </a:r>
            <a:r>
              <a:rPr kumimoji="1" lang="ja-JP" altLang="en-US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の推進　　　　　　　　　　</a:t>
            </a:r>
            <a:endParaRPr kumimoji="1" lang="en-US" altLang="ja-JP" sz="105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特別の教科道徳を要とした心の教育の充実</a:t>
            </a:r>
            <a:endParaRPr kumimoji="1"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④体力向上の取組と食育・健康教育の推進</a:t>
            </a:r>
            <a:endParaRPr kumimoji="1" lang="en-US" altLang="ja-JP" sz="105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r>
              <a:rPr kumimoji="1" lang="en-US" altLang="ja-JP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SDGs</a:t>
            </a:r>
            <a:r>
              <a:rPr kumimoji="1"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達成の担い手育成に向けた地域</a:t>
            </a:r>
            <a:r>
              <a:rPr kumimoji="1" lang="ja-JP" altLang="en-US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連携及び能代市との連携の充実</a:t>
            </a:r>
            <a:endParaRPr kumimoji="1" lang="ja-JP" altLang="en-US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aphicFrame>
        <p:nvGraphicFramePr>
          <p:cNvPr id="75" name="表 75">
            <a:extLst>
              <a:ext uri="{FF2B5EF4-FFF2-40B4-BE49-F238E27FC236}">
                <a16:creationId xmlns:a16="http://schemas.microsoft.com/office/drawing/2014/main" id="{1460252E-CF75-4F62-9243-C2FDEAC68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116001"/>
              </p:ext>
            </p:extLst>
          </p:nvPr>
        </p:nvGraphicFramePr>
        <p:xfrm>
          <a:off x="60567" y="5611136"/>
          <a:ext cx="3265597" cy="2971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01775">
                  <a:extLst>
                    <a:ext uri="{9D8B030D-6E8A-4147-A177-3AD203B41FA5}">
                      <a16:colId xmlns:a16="http://schemas.microsoft.com/office/drawing/2014/main" val="350512124"/>
                    </a:ext>
                  </a:extLst>
                </a:gridCol>
                <a:gridCol w="1129081">
                  <a:extLst>
                    <a:ext uri="{9D8B030D-6E8A-4147-A177-3AD203B41FA5}">
                      <a16:colId xmlns:a16="http://schemas.microsoft.com/office/drawing/2014/main" val="557775201"/>
                    </a:ext>
                  </a:extLst>
                </a:gridCol>
                <a:gridCol w="1134741">
                  <a:extLst>
                    <a:ext uri="{9D8B030D-6E8A-4147-A177-3AD203B41FA5}">
                      <a16:colId xmlns:a16="http://schemas.microsoft.com/office/drawing/2014/main" val="1326857545"/>
                    </a:ext>
                  </a:extLst>
                </a:gridCol>
              </a:tblGrid>
              <a:tr h="177824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火・木・金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月・水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14911"/>
                  </a:ext>
                </a:extLst>
              </a:tr>
              <a:tr h="1778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/>
                        <a:t>登校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/>
                        <a:t>8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15</a:t>
                      </a:r>
                      <a:r>
                        <a:rPr kumimoji="1" lang="ja-JP" altLang="en-US" sz="900" dirty="0"/>
                        <a:t>～</a:t>
                      </a:r>
                      <a:r>
                        <a:rPr kumimoji="1" lang="en-US" altLang="ja-JP" sz="900" dirty="0"/>
                        <a:t>8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25</a:t>
                      </a:r>
                      <a:endParaRPr kumimoji="1" lang="ja-JP" alt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823197"/>
                  </a:ext>
                </a:extLst>
              </a:tr>
              <a:tr h="1778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/>
                        <a:t>朝会・朝学習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/>
                        <a:t>8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30</a:t>
                      </a:r>
                      <a:r>
                        <a:rPr kumimoji="1" lang="ja-JP" altLang="en-US" sz="900" dirty="0"/>
                        <a:t>～</a:t>
                      </a:r>
                      <a:r>
                        <a:rPr kumimoji="1" lang="en-US" altLang="ja-JP" sz="900" dirty="0"/>
                        <a:t>8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40</a:t>
                      </a:r>
                      <a:endParaRPr kumimoji="1" lang="ja-JP" alt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168060"/>
                  </a:ext>
                </a:extLst>
              </a:tr>
              <a:tr h="1778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/>
                        <a:t>第</a:t>
                      </a:r>
                      <a:r>
                        <a:rPr kumimoji="1" lang="en-US" altLang="ja-JP" sz="900" b="1" dirty="0"/>
                        <a:t>1</a:t>
                      </a:r>
                      <a:r>
                        <a:rPr kumimoji="1" lang="ja-JP" altLang="en-US" sz="900" b="1" dirty="0"/>
                        <a:t>校時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/>
                        <a:t>8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45</a:t>
                      </a:r>
                      <a:r>
                        <a:rPr kumimoji="1" lang="ja-JP" altLang="en-US" sz="900" dirty="0"/>
                        <a:t>～</a:t>
                      </a:r>
                      <a:r>
                        <a:rPr kumimoji="1" lang="en-US" altLang="ja-JP" sz="900" dirty="0"/>
                        <a:t>9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30</a:t>
                      </a:r>
                      <a:endParaRPr kumimoji="1" lang="ja-JP" alt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356915"/>
                  </a:ext>
                </a:extLst>
              </a:tr>
              <a:tr h="1778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/>
                        <a:t>第</a:t>
                      </a:r>
                      <a:r>
                        <a:rPr kumimoji="1" lang="en-US" altLang="ja-JP" sz="900" b="1" dirty="0"/>
                        <a:t>2</a:t>
                      </a:r>
                      <a:r>
                        <a:rPr kumimoji="1" lang="ja-JP" altLang="en-US" sz="900" b="1" dirty="0"/>
                        <a:t>校時</a:t>
                      </a:r>
                      <a:endParaRPr kumimoji="1" lang="en-US" altLang="ja-JP" sz="9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/>
                        <a:t>9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35</a:t>
                      </a:r>
                      <a:r>
                        <a:rPr kumimoji="1" lang="ja-JP" altLang="en-US" sz="900" dirty="0"/>
                        <a:t>～</a:t>
                      </a:r>
                      <a:r>
                        <a:rPr kumimoji="1" lang="en-US" altLang="ja-JP" sz="900" dirty="0"/>
                        <a:t>10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20</a:t>
                      </a:r>
                      <a:endParaRPr kumimoji="1" lang="ja-JP" alt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289064"/>
                  </a:ext>
                </a:extLst>
              </a:tr>
              <a:tr h="1778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/>
                        <a:t>中休み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/>
                        <a:t>10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20</a:t>
                      </a:r>
                      <a:r>
                        <a:rPr kumimoji="1" lang="ja-JP" altLang="en-US" sz="900" dirty="0"/>
                        <a:t>～</a:t>
                      </a:r>
                      <a:r>
                        <a:rPr kumimoji="1" lang="en-US" altLang="ja-JP" sz="900" dirty="0"/>
                        <a:t>10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40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745645"/>
                  </a:ext>
                </a:extLst>
              </a:tr>
              <a:tr h="1778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/>
                        <a:t>第</a:t>
                      </a:r>
                      <a:r>
                        <a:rPr kumimoji="1" lang="en-US" altLang="ja-JP" sz="900" b="1" dirty="0"/>
                        <a:t>3</a:t>
                      </a:r>
                      <a:r>
                        <a:rPr kumimoji="1" lang="ja-JP" altLang="en-US" sz="900" b="1" dirty="0"/>
                        <a:t>校時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/>
                        <a:t>10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40</a:t>
                      </a:r>
                      <a:r>
                        <a:rPr kumimoji="1" lang="ja-JP" altLang="en-US" sz="900" dirty="0"/>
                        <a:t>～</a:t>
                      </a:r>
                      <a:r>
                        <a:rPr kumimoji="1" lang="en-US" altLang="ja-JP" sz="900" dirty="0"/>
                        <a:t>11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25</a:t>
                      </a:r>
                      <a:endParaRPr kumimoji="1" lang="ja-JP" alt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554898"/>
                  </a:ext>
                </a:extLst>
              </a:tr>
              <a:tr h="1778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/>
                        <a:t>第</a:t>
                      </a:r>
                      <a:r>
                        <a:rPr kumimoji="1" lang="en-US" altLang="ja-JP" sz="900" b="1" dirty="0"/>
                        <a:t>4</a:t>
                      </a:r>
                      <a:r>
                        <a:rPr kumimoji="1" lang="ja-JP" altLang="en-US" sz="900" b="1" dirty="0"/>
                        <a:t>校時</a:t>
                      </a:r>
                      <a:endParaRPr kumimoji="1" lang="en-US" altLang="ja-JP" sz="9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/>
                        <a:t>11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30</a:t>
                      </a:r>
                      <a:r>
                        <a:rPr kumimoji="1" lang="ja-JP" altLang="en-US" sz="900" dirty="0"/>
                        <a:t>～</a:t>
                      </a:r>
                      <a:r>
                        <a:rPr kumimoji="1" lang="en-US" altLang="ja-JP" sz="900" dirty="0"/>
                        <a:t>12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15</a:t>
                      </a:r>
                      <a:endParaRPr kumimoji="1" lang="ja-JP" alt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86495"/>
                  </a:ext>
                </a:extLst>
              </a:tr>
              <a:tr h="1778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/>
                        <a:t>給食</a:t>
                      </a:r>
                      <a:endParaRPr kumimoji="1" lang="en-US" altLang="ja-JP" sz="9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/>
                        <a:t>12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15</a:t>
                      </a:r>
                      <a:r>
                        <a:rPr kumimoji="1" lang="ja-JP" altLang="en-US" sz="900" dirty="0"/>
                        <a:t>～</a:t>
                      </a:r>
                      <a:r>
                        <a:rPr kumimoji="1" lang="en-US" altLang="ja-JP" sz="900" dirty="0"/>
                        <a:t>13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00</a:t>
                      </a:r>
                      <a:endParaRPr kumimoji="1" lang="ja-JP" alt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320385"/>
                  </a:ext>
                </a:extLst>
              </a:tr>
              <a:tr h="1778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/>
                        <a:t>昼休み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/>
                        <a:t>13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00</a:t>
                      </a:r>
                      <a:r>
                        <a:rPr kumimoji="1" lang="ja-JP" altLang="en-US" sz="900" dirty="0"/>
                        <a:t>～</a:t>
                      </a:r>
                      <a:r>
                        <a:rPr kumimoji="1" lang="en-US" altLang="ja-JP" sz="900" dirty="0"/>
                        <a:t>13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15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/>
                        <a:t>13</a:t>
                      </a:r>
                      <a:r>
                        <a:rPr kumimoji="1" lang="ja-JP" altLang="en-US" sz="900" dirty="0" smtClean="0"/>
                        <a:t>：</a:t>
                      </a:r>
                      <a:r>
                        <a:rPr kumimoji="1" lang="en-US" altLang="ja-JP" sz="900" dirty="0" smtClean="0"/>
                        <a:t>00</a:t>
                      </a:r>
                      <a:r>
                        <a:rPr kumimoji="1" lang="ja-JP" altLang="en-US" sz="900" dirty="0" smtClean="0"/>
                        <a:t>～</a:t>
                      </a:r>
                      <a:r>
                        <a:rPr kumimoji="1" lang="en-US" altLang="ja-JP" sz="900" dirty="0" smtClean="0"/>
                        <a:t>13</a:t>
                      </a:r>
                      <a:r>
                        <a:rPr kumimoji="1" lang="ja-JP" altLang="en-US" sz="900" dirty="0" smtClean="0"/>
                        <a:t>：</a:t>
                      </a:r>
                      <a:r>
                        <a:rPr kumimoji="1" lang="en-US" altLang="ja-JP" sz="900" dirty="0" smtClean="0"/>
                        <a:t>15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831826"/>
                  </a:ext>
                </a:extLst>
              </a:tr>
              <a:tr h="1778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/>
                        <a:t>清掃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/>
                        <a:t>13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15</a:t>
                      </a:r>
                      <a:r>
                        <a:rPr kumimoji="1" lang="ja-JP" altLang="en-US" sz="900" dirty="0"/>
                        <a:t>～</a:t>
                      </a:r>
                      <a:r>
                        <a:rPr kumimoji="1" lang="en-US" altLang="ja-JP" sz="900" dirty="0"/>
                        <a:t>13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30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03590"/>
                  </a:ext>
                </a:extLst>
              </a:tr>
              <a:tr h="1778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/>
                        <a:t>第</a:t>
                      </a:r>
                      <a:r>
                        <a:rPr kumimoji="1" lang="en-US" altLang="ja-JP" sz="900" b="1" dirty="0"/>
                        <a:t>5</a:t>
                      </a:r>
                      <a:r>
                        <a:rPr kumimoji="1" lang="ja-JP" altLang="en-US" sz="900" b="1" dirty="0"/>
                        <a:t>校時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/>
                        <a:t>13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30</a:t>
                      </a:r>
                      <a:r>
                        <a:rPr kumimoji="1" lang="ja-JP" altLang="en-US" sz="900" dirty="0"/>
                        <a:t>～</a:t>
                      </a:r>
                      <a:r>
                        <a:rPr kumimoji="1" lang="en-US" altLang="ja-JP" sz="900" dirty="0"/>
                        <a:t>14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15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/>
                        <a:t>13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15</a:t>
                      </a:r>
                      <a:r>
                        <a:rPr kumimoji="1" lang="ja-JP" altLang="en-US" sz="900" dirty="0"/>
                        <a:t>～</a:t>
                      </a:r>
                      <a:r>
                        <a:rPr kumimoji="1" lang="en-US" altLang="ja-JP" sz="900" dirty="0"/>
                        <a:t>14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00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512153"/>
                  </a:ext>
                </a:extLst>
              </a:tr>
              <a:tr h="1778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/>
                        <a:t>第</a:t>
                      </a:r>
                      <a:r>
                        <a:rPr kumimoji="1" lang="en-US" altLang="ja-JP" sz="900" b="1" dirty="0"/>
                        <a:t>6</a:t>
                      </a:r>
                      <a:r>
                        <a:rPr kumimoji="1" lang="ja-JP" altLang="en-US" sz="900" b="1" dirty="0"/>
                        <a:t>校時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/>
                        <a:t>14</a:t>
                      </a:r>
                      <a:r>
                        <a:rPr kumimoji="1" lang="ja-JP" altLang="en-US" sz="900" dirty="0" smtClean="0"/>
                        <a:t>：</a:t>
                      </a:r>
                      <a:r>
                        <a:rPr kumimoji="1" lang="en-US" altLang="ja-JP" sz="900" dirty="0" smtClean="0"/>
                        <a:t>20</a:t>
                      </a:r>
                      <a:r>
                        <a:rPr kumimoji="1" lang="ja-JP" altLang="en-US" sz="900" dirty="0"/>
                        <a:t>～</a:t>
                      </a:r>
                      <a:r>
                        <a:rPr kumimoji="1" lang="en-US" altLang="ja-JP" sz="900" dirty="0"/>
                        <a:t>15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05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/>
                        <a:t>14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10</a:t>
                      </a:r>
                      <a:r>
                        <a:rPr kumimoji="1" lang="ja-JP" altLang="en-US" sz="900" dirty="0"/>
                        <a:t>～</a:t>
                      </a:r>
                      <a:r>
                        <a:rPr kumimoji="1" lang="en-US" altLang="ja-JP" sz="900" dirty="0"/>
                        <a:t>14</a:t>
                      </a:r>
                      <a:r>
                        <a:rPr kumimoji="1" lang="ja-JP" altLang="en-US" sz="900" dirty="0"/>
                        <a:t>：</a:t>
                      </a:r>
                      <a:r>
                        <a:rPr kumimoji="1" lang="en-US" altLang="ja-JP" sz="900" dirty="0"/>
                        <a:t>55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18912"/>
                  </a:ext>
                </a:extLst>
              </a:tr>
            </a:tbl>
          </a:graphicData>
        </a:graphic>
      </p:graphicFrame>
      <p:sp>
        <p:nvSpPr>
          <p:cNvPr id="73" name="フローチャート: せん孔テープ 72">
            <a:extLst>
              <a:ext uri="{FF2B5EF4-FFF2-40B4-BE49-F238E27FC236}">
                <a16:creationId xmlns:a16="http://schemas.microsoft.com/office/drawing/2014/main" id="{52E34C30-464D-45C2-B3F8-1ED2EC8CF02B}"/>
              </a:ext>
            </a:extLst>
          </p:cNvPr>
          <p:cNvSpPr/>
          <p:nvPr/>
        </p:nvSpPr>
        <p:spPr>
          <a:xfrm>
            <a:off x="23039" y="5368462"/>
            <a:ext cx="920889" cy="430841"/>
          </a:xfrm>
          <a:prstGeom prst="flowChartPunchedTape">
            <a:avLst/>
          </a:prstGeom>
          <a:gradFill>
            <a:gsLst>
              <a:gs pos="16000">
                <a:srgbClr val="FF99FF"/>
              </a:gs>
              <a:gs pos="51000">
                <a:srgbClr val="9900CC"/>
              </a:gs>
              <a:gs pos="86000">
                <a:srgbClr val="FF99FF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生活時程</a:t>
            </a:r>
          </a:p>
        </p:txBody>
      </p: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1C452503-E505-4D06-87BE-A1AD524E46D5}"/>
              </a:ext>
            </a:extLst>
          </p:cNvPr>
          <p:cNvCxnSpPr>
            <a:cxnSpLocks/>
          </p:cNvCxnSpPr>
          <p:nvPr/>
        </p:nvCxnSpPr>
        <p:spPr>
          <a:xfrm>
            <a:off x="2186589" y="7894320"/>
            <a:ext cx="1128363" cy="2257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93BA5C4-CBFE-4FFC-8F4A-A5D9FD14297F}"/>
              </a:ext>
            </a:extLst>
          </p:cNvPr>
          <p:cNvSpPr txBox="1"/>
          <p:nvPr/>
        </p:nvSpPr>
        <p:spPr>
          <a:xfrm>
            <a:off x="3348255" y="5775676"/>
            <a:ext cx="2773218" cy="212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 hangingPunct="0">
              <a:lnSpc>
                <a:spcPct val="150000"/>
              </a:lnSpc>
            </a:pPr>
            <a:r>
              <a:rPr lang="ja-JP" altLang="ja-JP" sz="1100" kern="0" spc="-15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○</a:t>
            </a:r>
            <a:r>
              <a:rPr lang="ja-JP" altLang="en-US" sz="1100" kern="0" spc="-15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校内研究の</a:t>
            </a:r>
            <a:r>
              <a:rPr lang="ja-JP" altLang="ja-JP" sz="110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テーマ</a:t>
            </a:r>
            <a:endParaRPr lang="en-US" altLang="ja-JP" sz="1100" kern="0" dirty="0">
              <a:solidFill>
                <a:srgbClr val="000000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algn="just" fontAlgn="base" hangingPunct="0">
              <a:lnSpc>
                <a:spcPct val="150000"/>
              </a:lnSpc>
            </a:pPr>
            <a:r>
              <a:rPr lang="ja-JP" altLang="en-US" sz="110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　</a:t>
            </a:r>
            <a:r>
              <a:rPr lang="ja-JP" altLang="ja-JP" sz="1100" kern="0" dirty="0" smtClean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『</a:t>
            </a:r>
            <a:r>
              <a:rPr lang="en-US" altLang="ja-JP" sz="1100" kern="0" dirty="0" smtClean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ICT</a:t>
            </a:r>
            <a:r>
              <a:rPr lang="ja-JP" altLang="en-US" sz="1100" kern="0" dirty="0" smtClean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活用で実現する</a:t>
            </a:r>
            <a:r>
              <a:rPr lang="ja-JP" altLang="en-US" sz="1100" kern="0" dirty="0" smtClean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、</a:t>
            </a:r>
            <a:endParaRPr lang="en-US" altLang="ja-JP" sz="1100" kern="0" dirty="0" smtClean="0">
              <a:solidFill>
                <a:srgbClr val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algn="just" fontAlgn="base" hangingPunct="0">
              <a:lnSpc>
                <a:spcPct val="150000"/>
              </a:lnSpc>
            </a:pPr>
            <a:r>
              <a:rPr lang="ja-JP" altLang="en-US" sz="1100" kern="0" dirty="0" smtClean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　　　個別最適な学びと協働的な学び</a:t>
            </a:r>
            <a:r>
              <a:rPr lang="ja-JP" altLang="ja-JP" sz="1100" kern="0" dirty="0" smtClean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』</a:t>
            </a:r>
            <a:endParaRPr lang="en-US" altLang="ja-JP" sz="1100" kern="0" dirty="0" smtClean="0">
              <a:solidFill>
                <a:srgbClr val="000000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algn="just" fontAlgn="base" hangingPunct="0">
              <a:lnSpc>
                <a:spcPts val="1000"/>
              </a:lnSpc>
            </a:pPr>
            <a:endParaRPr lang="en-US" altLang="ja-JP" sz="1100" kern="0" dirty="0">
              <a:solidFill>
                <a:srgbClr val="000000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marL="133350" indent="-133350" algn="just" fontAlgn="base" hangingPunct="0">
              <a:tabLst>
                <a:tab pos="6360795" algn="l"/>
              </a:tabLst>
            </a:pPr>
            <a:r>
              <a:rPr lang="en-US" altLang="ja-JP" sz="1100" kern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○</a:t>
            </a:r>
            <a:r>
              <a:rPr lang="ja-JP" altLang="ja-JP" sz="1100" kern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児童一人一人が自然・人・環境とのかかわりの中で自らの体験を自分らしく</a:t>
            </a:r>
            <a:r>
              <a:rPr lang="ja-JP" altLang="ja-JP" sz="1100" kern="0" dirty="0" smtClean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表現</a:t>
            </a:r>
            <a:r>
              <a:rPr lang="ja-JP" altLang="en-US" sz="1100" kern="0" dirty="0" smtClean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したり、</a:t>
            </a:r>
            <a:r>
              <a:rPr lang="ja-JP" altLang="ja-JP" sz="1100" kern="0" dirty="0" smtClean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自ら</a:t>
            </a:r>
            <a:r>
              <a:rPr lang="ja-JP" altLang="ja-JP" sz="1100" kern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課題を</a:t>
            </a:r>
            <a:r>
              <a:rPr lang="ja-JP" altLang="ja-JP" sz="1100" kern="0" dirty="0" smtClean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見付け、</a:t>
            </a:r>
            <a:r>
              <a:rPr lang="ja-JP" altLang="ja-JP" sz="1100" kern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見通しをもって解決し、自らの生活に</a:t>
            </a:r>
            <a:r>
              <a:rPr lang="ja-JP" altLang="ja-JP" sz="1100" kern="0" dirty="0" smtClean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生か</a:t>
            </a:r>
            <a:r>
              <a:rPr lang="ja-JP" altLang="en-US" sz="1100" kern="0" dirty="0" smtClean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すことができたりする授業改善を全教科で行います。</a:t>
            </a:r>
            <a:endParaRPr lang="ja-JP" altLang="ja-JP" sz="1100" kern="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algn="just" fontAlgn="base" hangingPunct="0">
              <a:lnSpc>
                <a:spcPts val="1000"/>
              </a:lnSpc>
            </a:pPr>
            <a:endParaRPr lang="en-US" altLang="ja-JP" sz="1100" kern="0" spc="-15" dirty="0">
              <a:solidFill>
                <a:srgbClr val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</p:txBody>
      </p:sp>
      <p:sp>
        <p:nvSpPr>
          <p:cNvPr id="83" name="フローチャート: せん孔テープ 82">
            <a:extLst>
              <a:ext uri="{FF2B5EF4-FFF2-40B4-BE49-F238E27FC236}">
                <a16:creationId xmlns:a16="http://schemas.microsoft.com/office/drawing/2014/main" id="{8DEB16C1-DED0-4562-A394-CC9C651575E1}"/>
              </a:ext>
            </a:extLst>
          </p:cNvPr>
          <p:cNvSpPr/>
          <p:nvPr/>
        </p:nvSpPr>
        <p:spPr>
          <a:xfrm>
            <a:off x="60567" y="8637444"/>
            <a:ext cx="1121213" cy="430841"/>
          </a:xfrm>
          <a:prstGeom prst="flowChartPunchedTape">
            <a:avLst/>
          </a:prstGeom>
          <a:gradFill>
            <a:gsLst>
              <a:gs pos="16000">
                <a:srgbClr val="FF99FF"/>
              </a:gs>
              <a:gs pos="51000">
                <a:srgbClr val="9900CC"/>
              </a:gs>
              <a:gs pos="86000">
                <a:srgbClr val="FF99FF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校名の由来</a:t>
            </a:r>
          </a:p>
        </p:txBody>
      </p:sp>
      <p:sp>
        <p:nvSpPr>
          <p:cNvPr id="85" name="四角形: 対角を切り取る 84">
            <a:extLst>
              <a:ext uri="{FF2B5EF4-FFF2-40B4-BE49-F238E27FC236}">
                <a16:creationId xmlns:a16="http://schemas.microsoft.com/office/drawing/2014/main" id="{E39B24BF-2204-41CD-8CD8-B7F2B084EA83}"/>
              </a:ext>
            </a:extLst>
          </p:cNvPr>
          <p:cNvSpPr/>
          <p:nvPr/>
        </p:nvSpPr>
        <p:spPr>
          <a:xfrm>
            <a:off x="6673267" y="269937"/>
            <a:ext cx="2974106" cy="1878859"/>
          </a:xfrm>
          <a:prstGeom prst="snip2DiagRect">
            <a:avLst>
              <a:gd name="adj1" fmla="val 0"/>
              <a:gd name="adj2" fmla="val 10000"/>
            </a:avLst>
          </a:prstGeom>
          <a:gradFill>
            <a:gsLst>
              <a:gs pos="5000">
                <a:srgbClr val="CCFFCC"/>
              </a:gs>
              <a:gs pos="74000">
                <a:schemeClr val="bg1"/>
              </a:gs>
              <a:gs pos="24000">
                <a:schemeClr val="bg1"/>
              </a:gs>
              <a:gs pos="97000">
                <a:srgbClr val="CCFFC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3689CD58-237D-4FEE-96C5-AD7741E3C335}"/>
              </a:ext>
            </a:extLst>
          </p:cNvPr>
          <p:cNvSpPr txBox="1"/>
          <p:nvPr/>
        </p:nvSpPr>
        <p:spPr>
          <a:xfrm>
            <a:off x="6640301" y="444081"/>
            <a:ext cx="3003026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algn="just" fontAlgn="base" hangingPunct="0">
              <a:lnSpc>
                <a:spcPts val="1290"/>
              </a:lnSpc>
            </a:pPr>
            <a:r>
              <a:rPr lang="en-US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○</a:t>
            </a:r>
            <a:r>
              <a:rPr lang="ja-JP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代表委員会</a:t>
            </a:r>
            <a:r>
              <a:rPr lang="ja-JP" altLang="en-US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が中心となり、</a:t>
            </a:r>
            <a:r>
              <a:rPr lang="ja-JP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児童会活動を</a:t>
            </a:r>
            <a:r>
              <a:rPr lang="ja-JP" altLang="en-US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推進</a:t>
            </a:r>
            <a:r>
              <a:rPr lang="ja-JP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しています。主な活動内容は、１年生を迎える会、運動会、ユニセフ募金、</a:t>
            </a:r>
            <a:r>
              <a:rPr lang="ja-JP" altLang="en-US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安全・安心な学校作り、</a:t>
            </a:r>
            <a:r>
              <a:rPr lang="ja-JP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６年生を送る会等</a:t>
            </a:r>
            <a:r>
              <a:rPr lang="ja-JP" altLang="en-US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への取組です</a:t>
            </a:r>
            <a:r>
              <a:rPr lang="ja-JP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。</a:t>
            </a:r>
            <a:endParaRPr lang="en-US" altLang="ja-JP" sz="1050" kern="0" dirty="0">
              <a:solidFill>
                <a:srgbClr val="000000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en-US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○</a:t>
            </a:r>
            <a:r>
              <a:rPr lang="ja-JP" altLang="en-US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委員会は、毎月</a:t>
            </a:r>
            <a:r>
              <a:rPr lang="en-US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1</a:t>
            </a:r>
            <a:r>
              <a:rPr lang="ja-JP" altLang="en-US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回、</a:t>
            </a:r>
            <a:r>
              <a:rPr lang="ja-JP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月曜日の６校時</a:t>
            </a:r>
            <a:r>
              <a:rPr lang="ja-JP" altLang="en-US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に行っています。</a:t>
            </a:r>
            <a:r>
              <a:rPr lang="ja-JP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代表</a:t>
            </a:r>
            <a:r>
              <a:rPr lang="ja-JP" altLang="en-US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委員の他</a:t>
            </a:r>
            <a:r>
              <a:rPr lang="ja-JP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、</a:t>
            </a:r>
            <a:r>
              <a:rPr lang="ja-JP" altLang="en-US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５，６年生が</a:t>
            </a:r>
            <a:r>
              <a:rPr lang="ja-JP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運動</a:t>
            </a:r>
            <a:r>
              <a:rPr lang="ja-JP" altLang="ja-JP" sz="1050" kern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、</a:t>
            </a:r>
            <a:r>
              <a:rPr lang="ja-JP" altLang="ja-JP" sz="1050" kern="0" dirty="0" smtClean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放送</a:t>
            </a:r>
            <a:r>
              <a:rPr lang="ja-JP" altLang="ja-JP" sz="1050" kern="0" dirty="0" smtClean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、保健</a:t>
            </a:r>
            <a:r>
              <a:rPr lang="ja-JP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・給食、集会、</a:t>
            </a:r>
            <a:r>
              <a:rPr lang="ja-JP" altLang="ja-JP" sz="1050" kern="0" dirty="0" smtClean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図書</a:t>
            </a:r>
            <a:r>
              <a:rPr lang="ja-JP" altLang="ja-JP" sz="1050" kern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、飼育・園芸</a:t>
            </a:r>
            <a:r>
              <a:rPr lang="ja-JP" altLang="en-US" sz="1050" kern="0" dirty="0" smtClean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委員会</a:t>
            </a:r>
            <a:r>
              <a:rPr lang="ja-JP" altLang="en-US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に所属し、</a:t>
            </a:r>
            <a:r>
              <a:rPr lang="en-US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SDGs</a:t>
            </a:r>
            <a:r>
              <a:rPr lang="ja-JP" altLang="en-US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の目標を設定し、</a:t>
            </a:r>
            <a:r>
              <a:rPr lang="ja-JP" altLang="ja-JP" sz="1050" kern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学校</a:t>
            </a:r>
            <a:r>
              <a:rPr lang="ja-JP" altLang="en-US" sz="1050" kern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をよりよくするための</a:t>
            </a:r>
            <a:r>
              <a:rPr lang="ja-JP" altLang="ja-JP" sz="1050" kern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活動</a:t>
            </a:r>
            <a:r>
              <a:rPr lang="ja-JP" altLang="en-US" sz="1050" kern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を工夫して取り組んでいます。</a:t>
            </a:r>
            <a:endParaRPr lang="en-US" altLang="ja-JP" sz="1050" kern="0" dirty="0">
              <a:solidFill>
                <a:srgbClr val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endParaRPr lang="ja-JP" altLang="ja-JP" sz="105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7" name="四角形: 対角を切り取る 86">
            <a:extLst>
              <a:ext uri="{FF2B5EF4-FFF2-40B4-BE49-F238E27FC236}">
                <a16:creationId xmlns:a16="http://schemas.microsoft.com/office/drawing/2014/main" id="{7FE138D7-F324-4552-87CB-4720CC3754FF}"/>
              </a:ext>
            </a:extLst>
          </p:cNvPr>
          <p:cNvSpPr/>
          <p:nvPr/>
        </p:nvSpPr>
        <p:spPr>
          <a:xfrm>
            <a:off x="9780821" y="279771"/>
            <a:ext cx="3003027" cy="1877869"/>
          </a:xfrm>
          <a:prstGeom prst="snip2DiagRect">
            <a:avLst>
              <a:gd name="adj1" fmla="val 0"/>
              <a:gd name="adj2" fmla="val 11778"/>
            </a:avLst>
          </a:prstGeom>
          <a:gradFill>
            <a:gsLst>
              <a:gs pos="5000">
                <a:srgbClr val="CCECFF"/>
              </a:gs>
              <a:gs pos="74000">
                <a:schemeClr val="bg1"/>
              </a:gs>
              <a:gs pos="24000">
                <a:schemeClr val="bg1"/>
              </a:gs>
              <a:gs pos="97000">
                <a:srgbClr val="CCE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" name="フローチャート: せん孔テープ 87">
            <a:extLst>
              <a:ext uri="{FF2B5EF4-FFF2-40B4-BE49-F238E27FC236}">
                <a16:creationId xmlns:a16="http://schemas.microsoft.com/office/drawing/2014/main" id="{4B52E544-A39E-4BD1-90F6-435B59295E90}"/>
              </a:ext>
            </a:extLst>
          </p:cNvPr>
          <p:cNvSpPr/>
          <p:nvPr/>
        </p:nvSpPr>
        <p:spPr>
          <a:xfrm>
            <a:off x="9884432" y="28865"/>
            <a:ext cx="1314148" cy="430841"/>
          </a:xfrm>
          <a:prstGeom prst="flowChartPunchedTape">
            <a:avLst/>
          </a:prstGeom>
          <a:gradFill>
            <a:gsLst>
              <a:gs pos="16000">
                <a:srgbClr val="FF99FF"/>
              </a:gs>
              <a:gs pos="51000">
                <a:srgbClr val="9900CC"/>
              </a:gs>
              <a:gs pos="86000">
                <a:srgbClr val="FF99FF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クラブ活動</a:t>
            </a:r>
          </a:p>
        </p:txBody>
      </p:sp>
      <p:sp>
        <p:nvSpPr>
          <p:cNvPr id="42" name="フローチャート: せん孔テープ 41">
            <a:extLst>
              <a:ext uri="{FF2B5EF4-FFF2-40B4-BE49-F238E27FC236}">
                <a16:creationId xmlns:a16="http://schemas.microsoft.com/office/drawing/2014/main" id="{476AEA66-501B-4638-8798-11A98EE261A6}"/>
              </a:ext>
            </a:extLst>
          </p:cNvPr>
          <p:cNvSpPr/>
          <p:nvPr/>
        </p:nvSpPr>
        <p:spPr>
          <a:xfrm>
            <a:off x="6665732" y="18212"/>
            <a:ext cx="1314148" cy="430841"/>
          </a:xfrm>
          <a:prstGeom prst="flowChartPunchedTape">
            <a:avLst/>
          </a:prstGeom>
          <a:gradFill>
            <a:gsLst>
              <a:gs pos="16000">
                <a:srgbClr val="FF99FF"/>
              </a:gs>
              <a:gs pos="51000">
                <a:srgbClr val="9900CC"/>
              </a:gs>
              <a:gs pos="86000">
                <a:srgbClr val="FF99FF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委員会活動</a:t>
            </a:r>
          </a:p>
        </p:txBody>
      </p:sp>
      <p:sp>
        <p:nvSpPr>
          <p:cNvPr id="90" name="フローチャート: せん孔テープ 89">
            <a:extLst>
              <a:ext uri="{FF2B5EF4-FFF2-40B4-BE49-F238E27FC236}">
                <a16:creationId xmlns:a16="http://schemas.microsoft.com/office/drawing/2014/main" id="{E44F9173-5957-4408-9BCD-6D413A25EC7D}"/>
              </a:ext>
            </a:extLst>
          </p:cNvPr>
          <p:cNvSpPr/>
          <p:nvPr/>
        </p:nvSpPr>
        <p:spPr>
          <a:xfrm>
            <a:off x="6771126" y="4118474"/>
            <a:ext cx="1644374" cy="430841"/>
          </a:xfrm>
          <a:prstGeom prst="flowChartPunchedTape">
            <a:avLst/>
          </a:prstGeom>
          <a:gradFill>
            <a:gsLst>
              <a:gs pos="16000">
                <a:srgbClr val="FF99FF"/>
              </a:gs>
              <a:gs pos="51000">
                <a:srgbClr val="9900CC"/>
              </a:gs>
              <a:gs pos="86000">
                <a:srgbClr val="FF99FF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教育活動の様子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A91C9E80-2D63-487A-983D-5FD2D2552491}"/>
              </a:ext>
            </a:extLst>
          </p:cNvPr>
          <p:cNvSpPr txBox="1"/>
          <p:nvPr/>
        </p:nvSpPr>
        <p:spPr>
          <a:xfrm>
            <a:off x="6897880" y="7652978"/>
            <a:ext cx="1752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本校講師による「陶芸」</a:t>
            </a:r>
            <a:r>
              <a:rPr kumimoji="1" lang="ja-JP" altLang="en-US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体験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CA04F3B7-4E93-4A24-937D-24C924295E85}"/>
              </a:ext>
            </a:extLst>
          </p:cNvPr>
          <p:cNvSpPr txBox="1"/>
          <p:nvPr/>
        </p:nvSpPr>
        <p:spPr>
          <a:xfrm>
            <a:off x="8869185" y="5891925"/>
            <a:ext cx="175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山形県遊佐町との連携事業「田んぼの学習」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6F593427-9092-4B0F-987A-8A00F39E1632}"/>
              </a:ext>
            </a:extLst>
          </p:cNvPr>
          <p:cNvSpPr txBox="1"/>
          <p:nvPr/>
        </p:nvSpPr>
        <p:spPr>
          <a:xfrm>
            <a:off x="10810377" y="5911619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学校園を活用した南長崎幼稚園と</a:t>
            </a:r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の幼小連携</a:t>
            </a:r>
            <a:r>
              <a:rPr kumimoji="1" lang="ja-JP" altLang="en-US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「サツマイモの栽培」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BC07BE79-6184-405D-8925-00E62EBCE4FF}"/>
              </a:ext>
            </a:extLst>
          </p:cNvPr>
          <p:cNvSpPr txBox="1"/>
          <p:nvPr/>
        </p:nvSpPr>
        <p:spPr>
          <a:xfrm>
            <a:off x="6724650" y="5887847"/>
            <a:ext cx="204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マンガの聖地「トキワ</a:t>
            </a:r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荘マンガミュージアム</a:t>
            </a:r>
            <a:r>
              <a:rPr kumimoji="1" lang="ja-JP" altLang="en-US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」と連携した地域学習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80D9F253-2392-4AAD-8641-6115030CF3A2}"/>
              </a:ext>
            </a:extLst>
          </p:cNvPr>
          <p:cNvSpPr txBox="1"/>
          <p:nvPr/>
        </p:nvSpPr>
        <p:spPr>
          <a:xfrm>
            <a:off x="8869185" y="7626470"/>
            <a:ext cx="175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トキワ荘公園での鼓笛隊演奏</a:t>
            </a:r>
            <a:endParaRPr kumimoji="1" lang="en-US" altLang="ja-JP" sz="9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～社会</a:t>
            </a:r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を明るくする運動～　</a:t>
            </a:r>
            <a:endParaRPr kumimoji="1" lang="ja-JP" altLang="en-US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E712DD59-D98D-4D78-B014-407D548FE29E}"/>
              </a:ext>
            </a:extLst>
          </p:cNvPr>
          <p:cNvSpPr txBox="1"/>
          <p:nvPr/>
        </p:nvSpPr>
        <p:spPr>
          <a:xfrm>
            <a:off x="10868917" y="7590439"/>
            <a:ext cx="195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一人一台のタブレットを活用した分かる楽しい授業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714710E6-B1BF-4FAF-929F-BF0ABA14A81E}"/>
              </a:ext>
            </a:extLst>
          </p:cNvPr>
          <p:cNvSpPr txBox="1"/>
          <p:nvPr/>
        </p:nvSpPr>
        <p:spPr>
          <a:xfrm>
            <a:off x="6783835" y="9324016"/>
            <a:ext cx="18660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学習</a:t>
            </a:r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発表会　６年生</a:t>
            </a:r>
            <a:r>
              <a:rPr kumimoji="1" lang="ja-JP" altLang="en-US" sz="90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による演奏</a:t>
            </a:r>
            <a:endParaRPr kumimoji="1" lang="ja-JP" altLang="en-US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972F1BBD-09E8-4E1E-AF13-60D08EEF1FE2}"/>
              </a:ext>
            </a:extLst>
          </p:cNvPr>
          <p:cNvSpPr txBox="1"/>
          <p:nvPr/>
        </p:nvSpPr>
        <p:spPr>
          <a:xfrm>
            <a:off x="10684521" y="9280385"/>
            <a:ext cx="1999746" cy="370422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algn="ctr"/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６年生プログラミング</a:t>
            </a:r>
            <a:r>
              <a:rPr kumimoji="1" lang="ja-JP" altLang="en-US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発表会</a:t>
            </a:r>
            <a:endParaRPr kumimoji="1" lang="en-US" altLang="ja-JP" sz="9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５年生へバトンタッチ</a:t>
            </a:r>
            <a:r>
              <a:rPr kumimoji="1" lang="en-US" altLang="ja-JP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en-US" altLang="ja-JP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D988D30F-B0E8-456D-A46F-F4796CDCAF38}"/>
              </a:ext>
            </a:extLst>
          </p:cNvPr>
          <p:cNvSpPr txBox="1"/>
          <p:nvPr/>
        </p:nvSpPr>
        <p:spPr>
          <a:xfrm>
            <a:off x="6825259" y="2595122"/>
            <a:ext cx="1958652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algn="just" fontAlgn="base" hangingPunct="0">
              <a:lnSpc>
                <a:spcPts val="1290"/>
              </a:lnSpc>
            </a:pPr>
            <a:r>
              <a:rPr lang="en-US" altLang="ja-JP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【1</a:t>
            </a: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学期</a:t>
            </a:r>
            <a:r>
              <a:rPr lang="en-US" altLang="ja-JP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】</a:t>
            </a: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始業式</a:t>
            </a: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、入学式</a:t>
            </a:r>
            <a:endParaRPr lang="en-US" altLang="ja-JP" sz="105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年生を迎える会</a:t>
            </a:r>
            <a:endParaRPr lang="en-US" altLang="ja-JP" sz="105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交通安全教室　消防写生会</a:t>
            </a:r>
            <a:endParaRPr lang="en-US" altLang="ja-JP" sz="105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日光移動教室</a:t>
            </a:r>
            <a:r>
              <a:rPr lang="en-US" altLang="ja-JP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(6</a:t>
            </a:r>
            <a:r>
              <a:rPr lang="ja-JP" altLang="en-US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年生</a:t>
            </a:r>
            <a:r>
              <a:rPr lang="en-US" altLang="ja-JP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)</a:t>
            </a:r>
            <a:endParaRPr lang="en-US" altLang="ja-JP" sz="105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体力テスト、水泳指導</a:t>
            </a:r>
            <a:endParaRPr lang="en-US" altLang="ja-JP" sz="105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終業式　他</a:t>
            </a:r>
            <a:endParaRPr lang="ja-JP" altLang="ja-JP" sz="105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ECDA583F-C983-469F-B04F-3606C3099F1C}"/>
              </a:ext>
            </a:extLst>
          </p:cNvPr>
          <p:cNvSpPr txBox="1"/>
          <p:nvPr/>
        </p:nvSpPr>
        <p:spPr>
          <a:xfrm>
            <a:off x="8708405" y="2596345"/>
            <a:ext cx="2257940" cy="142603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133350" indent="-133350" algn="just" fontAlgn="base" hangingPunct="0">
              <a:lnSpc>
                <a:spcPts val="1290"/>
              </a:lnSpc>
            </a:pPr>
            <a:r>
              <a:rPr lang="en-US" altLang="ja-JP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【2</a:t>
            </a: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学期</a:t>
            </a:r>
            <a:r>
              <a:rPr lang="en-US" altLang="ja-JP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】</a:t>
            </a: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始業式</a:t>
            </a: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学校</a:t>
            </a: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参観</a:t>
            </a:r>
            <a:r>
              <a:rPr lang="ja-JP" altLang="en-US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週間</a:t>
            </a:r>
            <a:endParaRPr lang="en-US" altLang="ja-JP" sz="1050" kern="100" dirty="0" smtClean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セーフティ</a:t>
            </a:r>
            <a:r>
              <a:rPr lang="ja-JP" altLang="en-US" sz="1050" kern="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教室</a:t>
            </a:r>
            <a:r>
              <a:rPr lang="en-US" altLang="ja-JP" sz="900" kern="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900" kern="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親子</a:t>
            </a:r>
            <a:r>
              <a:rPr lang="ja-JP" altLang="en-US" sz="900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スマホ</a:t>
            </a:r>
            <a:r>
              <a:rPr lang="ja-JP" altLang="en-US" sz="900" kern="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教室</a:t>
            </a:r>
            <a:r>
              <a:rPr lang="en-US" altLang="ja-JP" sz="900" kern="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)</a:t>
            </a:r>
            <a:endParaRPr lang="en-US" altLang="ja-JP" sz="90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富士五湖移動教室</a:t>
            </a:r>
            <a:r>
              <a:rPr lang="en-US" altLang="ja-JP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(5</a:t>
            </a:r>
            <a:r>
              <a:rPr lang="ja-JP" altLang="en-US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年生</a:t>
            </a:r>
            <a:r>
              <a:rPr lang="en-US" altLang="ja-JP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)</a:t>
            </a: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1050" kern="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SDGs</a:t>
            </a:r>
            <a:r>
              <a:rPr lang="ja-JP" altLang="en-US" sz="1050" kern="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チャレンジ週間</a:t>
            </a:r>
            <a:endParaRPr lang="en-US" altLang="ja-JP" sz="1050" kern="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1050" kern="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SDGs </a:t>
            </a:r>
            <a:r>
              <a:rPr lang="ja-JP" altLang="en-US" sz="1050" kern="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発表会</a:t>
            </a:r>
            <a:r>
              <a:rPr lang="en-US" altLang="ja-JP" sz="1050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(6</a:t>
            </a:r>
            <a:r>
              <a:rPr lang="ja-JP" altLang="en-US" sz="1050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年生</a:t>
            </a:r>
            <a:r>
              <a:rPr lang="en-US" altLang="ja-JP" sz="1050" kern="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1050" kern="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endParaRPr lang="en-US" altLang="ja-JP" sz="105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研究発表会・学習</a:t>
            </a: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発表会</a:t>
            </a:r>
            <a:endParaRPr lang="en-US" altLang="ja-JP" sz="105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終業式　他</a:t>
            </a:r>
            <a:endParaRPr lang="ja-JP" altLang="ja-JP" sz="105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40B7D799-149C-430E-A067-01AF3DE6EA08}"/>
              </a:ext>
            </a:extLst>
          </p:cNvPr>
          <p:cNvSpPr txBox="1"/>
          <p:nvPr/>
        </p:nvSpPr>
        <p:spPr>
          <a:xfrm>
            <a:off x="11176234" y="2650669"/>
            <a:ext cx="1542080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algn="just" fontAlgn="base" hangingPunct="0">
              <a:lnSpc>
                <a:spcPts val="1290"/>
              </a:lnSpc>
            </a:pPr>
            <a:r>
              <a:rPr lang="en-US" altLang="ja-JP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【3</a:t>
            </a: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学期</a:t>
            </a:r>
            <a:r>
              <a:rPr lang="en-US" altLang="ja-JP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】</a:t>
            </a: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始業式</a:t>
            </a:r>
            <a:endParaRPr lang="en-US" altLang="ja-JP" sz="105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席書会</a:t>
            </a:r>
            <a:endParaRPr lang="en-US" altLang="ja-JP" sz="105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SDGs</a:t>
            </a:r>
            <a:r>
              <a:rPr lang="ja-JP" altLang="en-US" sz="1050" kern="100" dirty="0" smtClean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椎小アート展</a:t>
            </a:r>
            <a:endParaRPr lang="en-US" altLang="ja-JP" sz="105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6</a:t>
            </a: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年生を送る会</a:t>
            </a:r>
            <a:endParaRPr lang="en-US" altLang="ja-JP" sz="105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修了式</a:t>
            </a:r>
            <a:endParaRPr lang="en-US" altLang="ja-JP" sz="105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100" dirty="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卒業式　他</a:t>
            </a:r>
            <a:endParaRPr lang="ja-JP" altLang="ja-JP" sz="105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11" name="図 110">
            <a:extLst>
              <a:ext uri="{FF2B5EF4-FFF2-40B4-BE49-F238E27FC236}">
                <a16:creationId xmlns:a16="http://schemas.microsoft.com/office/drawing/2014/main" id="{7F621348-CC0A-418A-A006-5E140DAF1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0672418" y="3519412"/>
            <a:ext cx="667283" cy="414792"/>
          </a:xfrm>
          <a:prstGeom prst="rect">
            <a:avLst/>
          </a:prstGeom>
        </p:spPr>
      </p:pic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5E33438D-9BE4-410B-8278-195D075D6E95}"/>
              </a:ext>
            </a:extLst>
          </p:cNvPr>
          <p:cNvSpPr/>
          <p:nvPr/>
        </p:nvSpPr>
        <p:spPr>
          <a:xfrm>
            <a:off x="8649905" y="4109875"/>
            <a:ext cx="44380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「学校がすき　まちがすき　世界にはばたく　椎小の子」</a:t>
            </a:r>
            <a:endParaRPr lang="en-US" altLang="ja-JP" sz="1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1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～</a:t>
            </a:r>
            <a:r>
              <a:rPr lang="en-US" altLang="ja-JP" sz="1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SDGs</a:t>
            </a:r>
            <a:r>
              <a:rPr lang="ja-JP" altLang="en-US" sz="1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の実現に向けた取組～</a:t>
            </a:r>
          </a:p>
        </p:txBody>
      </p:sp>
      <p:pic>
        <p:nvPicPr>
          <p:cNvPr id="104" name="図 103">
            <a:extLst>
              <a:ext uri="{FF2B5EF4-FFF2-40B4-BE49-F238E27FC236}">
                <a16:creationId xmlns:a16="http://schemas.microsoft.com/office/drawing/2014/main" id="{808C06F4-9DC6-4025-85FA-E1DC163D462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rcRect b="20680"/>
          <a:stretch/>
        </p:blipFill>
        <p:spPr>
          <a:xfrm>
            <a:off x="8416787" y="4102812"/>
            <a:ext cx="607456" cy="426821"/>
          </a:xfrm>
          <a:prstGeom prst="rect">
            <a:avLst/>
          </a:prstGeom>
        </p:spPr>
      </p:pic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3178A75E-28AE-4470-BF27-6C05BAA321FE}"/>
              </a:ext>
            </a:extLst>
          </p:cNvPr>
          <p:cNvSpPr txBox="1"/>
          <p:nvPr/>
        </p:nvSpPr>
        <p:spPr>
          <a:xfrm>
            <a:off x="8975300" y="9324016"/>
            <a:ext cx="18870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「創立９５周年記念式典」</a:t>
            </a:r>
            <a:endParaRPr kumimoji="1" lang="ja-JP" altLang="en-US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CA7C636-9DBC-4567-8128-07C14FCCB4C7}"/>
              </a:ext>
            </a:extLst>
          </p:cNvPr>
          <p:cNvSpPr txBox="1"/>
          <p:nvPr/>
        </p:nvSpPr>
        <p:spPr>
          <a:xfrm>
            <a:off x="9842625" y="469850"/>
            <a:ext cx="2910080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algn="just" fontAlgn="base" hangingPunct="0">
              <a:lnSpc>
                <a:spcPts val="1290"/>
              </a:lnSpc>
            </a:pPr>
            <a:r>
              <a:rPr lang="en-US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○</a:t>
            </a:r>
            <a:r>
              <a:rPr lang="ja-JP" altLang="en-US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月曜日の６校時に活動します。</a:t>
            </a:r>
            <a:endParaRPr lang="en-US" altLang="ja-JP" sz="1050" kern="0" dirty="0">
              <a:solidFill>
                <a:srgbClr val="000000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en-US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&lt;</a:t>
            </a:r>
            <a:r>
              <a:rPr lang="ja-JP" altLang="en-US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運動系</a:t>
            </a:r>
            <a:r>
              <a:rPr lang="en-US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&gt;</a:t>
            </a: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外</a:t>
            </a:r>
            <a:r>
              <a:rPr lang="ja-JP" altLang="en-US" sz="1050" kern="0" dirty="0" smtClean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球技１、２</a:t>
            </a:r>
            <a:r>
              <a:rPr lang="en-US" altLang="ja-JP" sz="1050" kern="0" dirty="0" smtClean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(</a:t>
            </a:r>
            <a:r>
              <a:rPr lang="ja-JP" altLang="en-US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ベースボール</a:t>
            </a:r>
            <a:r>
              <a:rPr lang="ja-JP" altLang="en-US" sz="1050" kern="0" dirty="0" smtClean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・バスケ 等</a:t>
            </a:r>
            <a:r>
              <a:rPr lang="en-US" altLang="ja-JP" sz="1050" kern="0" dirty="0" smtClean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)</a:t>
            </a:r>
            <a:endParaRPr lang="en-US" altLang="ja-JP" sz="1050" kern="0" dirty="0">
              <a:solidFill>
                <a:srgbClr val="000000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0" dirty="0" smtClean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室内球技</a:t>
            </a:r>
            <a:r>
              <a:rPr lang="en-US" altLang="ja-JP" sz="1050" kern="0" dirty="0" smtClean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(</a:t>
            </a:r>
            <a:r>
              <a:rPr lang="ja-JP" altLang="en-US" sz="1050" kern="0" dirty="0" smtClean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バドミントン 等</a:t>
            </a:r>
            <a:r>
              <a:rPr lang="en-US" altLang="ja-JP" sz="1050" kern="0" dirty="0" smtClean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)</a:t>
            </a:r>
            <a:endParaRPr lang="ja-JP" altLang="en-US" sz="1050" kern="0" dirty="0">
              <a:solidFill>
                <a:srgbClr val="000000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en-US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&lt;</a:t>
            </a:r>
            <a:r>
              <a:rPr lang="ja-JP" altLang="en-US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文科系</a:t>
            </a:r>
            <a:r>
              <a:rPr lang="en-US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&gt;</a:t>
            </a: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0" dirty="0" smtClean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パソコン　マンガ</a:t>
            </a:r>
            <a:r>
              <a:rPr lang="ja-JP" altLang="en-US" sz="1050" kern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・</a:t>
            </a:r>
            <a:r>
              <a:rPr lang="ja-JP" altLang="en-US" sz="1050" kern="0" dirty="0" smtClean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工作　手芸　</a:t>
            </a:r>
            <a:endParaRPr lang="en-US" altLang="ja-JP" sz="1050" kern="0" dirty="0" smtClean="0">
              <a:solidFill>
                <a:srgbClr val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0" dirty="0" smtClean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ボードゲーム　博士</a:t>
            </a:r>
            <a:endParaRPr lang="en-US" altLang="ja-JP" sz="1050" kern="0" dirty="0">
              <a:solidFill>
                <a:srgbClr val="000000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en-US" altLang="ja-JP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※</a:t>
            </a:r>
            <a:r>
              <a:rPr lang="ja-JP" altLang="en-US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４年生以上の児童が、異学年交流をしながら楽しく活動しています。</a:t>
            </a:r>
            <a:endParaRPr lang="en-US" altLang="ja-JP" sz="1050" kern="0" dirty="0">
              <a:solidFill>
                <a:srgbClr val="000000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marL="133350" indent="-133350" algn="just" fontAlgn="base" hangingPunct="0">
              <a:lnSpc>
                <a:spcPts val="1290"/>
              </a:lnSpc>
            </a:pPr>
            <a:r>
              <a:rPr lang="ja-JP" altLang="en-US" sz="1050" kern="0" dirty="0">
                <a:solidFill>
                  <a:srgbClr val="00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　</a:t>
            </a:r>
          </a:p>
          <a:p>
            <a:pPr marL="133350" indent="-133350" algn="just" fontAlgn="base" hangingPunct="0">
              <a:lnSpc>
                <a:spcPts val="1290"/>
              </a:lnSpc>
            </a:pPr>
            <a:endParaRPr lang="ja-JP" altLang="ja-JP" sz="1050" kern="1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81" y="2209999"/>
            <a:ext cx="1041428" cy="781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76" y="3283465"/>
            <a:ext cx="1500155" cy="1125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1" y="2008543"/>
            <a:ext cx="1426374" cy="1069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58" y="4571539"/>
            <a:ext cx="1785703" cy="1339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08" y="4595529"/>
            <a:ext cx="1771558" cy="1328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421" y="4581959"/>
            <a:ext cx="1772514" cy="1329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14" y="6195728"/>
            <a:ext cx="1819451" cy="136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421" y="6265604"/>
            <a:ext cx="1772514" cy="1329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58" y="7966375"/>
            <a:ext cx="1752012" cy="1314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11" y="7894320"/>
            <a:ext cx="1807624" cy="1355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217" y="7993355"/>
            <a:ext cx="1724669" cy="1293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58" y="6244831"/>
            <a:ext cx="1739554" cy="130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43" y="7652978"/>
            <a:ext cx="1370489" cy="102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83" y="7652978"/>
            <a:ext cx="1370489" cy="102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9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4781</TotalTime>
  <Words>2275</Words>
  <Application>Microsoft Office PowerPoint</Application>
  <PresentationFormat>A3 297x420 mm</PresentationFormat>
  <Paragraphs>218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AR行書体B</vt:lpstr>
      <vt:lpstr>ＭＳ Ｐ明朝</vt:lpstr>
      <vt:lpstr>ＭＳ 明朝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Microsoft Excel ワークシート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原 香織</dc:creator>
  <cp:lastModifiedBy>吉野 慎太郎</cp:lastModifiedBy>
  <cp:revision>174</cp:revision>
  <cp:lastPrinted>2025-04-30T08:38:14Z</cp:lastPrinted>
  <dcterms:created xsi:type="dcterms:W3CDTF">2021-06-01T15:26:26Z</dcterms:created>
  <dcterms:modified xsi:type="dcterms:W3CDTF">2025-06-04T06:34:27Z</dcterms:modified>
</cp:coreProperties>
</file>